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65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ambla" panose="020B0604020202020204" charset="0"/>
      <p:regular r:id="rId30"/>
      <p:bold r:id="rId31"/>
      <p:italic r:id="rId32"/>
      <p:boldItalic r:id="rId33"/>
    </p:embeddedFont>
    <p:embeddedFont>
      <p:font typeface="Raleway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92" autoAdjust="0"/>
  </p:normalViewPr>
  <p:slideViewPr>
    <p:cSldViewPr snapToGrid="0">
      <p:cViewPr varScale="1">
        <p:scale>
          <a:sx n="128" d="100"/>
          <a:sy n="128" d="100"/>
        </p:scale>
        <p:origin x="11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ALISON-  Welcome- </a:t>
            </a:r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With an eye toward immigration reform - formal system cannot possibly absorb all students who may have to meet English requirements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Jump start and an onramp for further education</a:t>
            </a:r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contexts: onramp to workplace training, family literacy and citizenship: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Carlos Rosario: Use EI model to help parents support the education of their children; students learn to navigate the schools website ; discuss what schools are and are not doing for their children - and practice the communication skills they need to community but also to adov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looked at How People Learn - terrific research by 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National Academy of science so we could create learning opportun that support the bilingual brain learning English </a:t>
            </a:r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/>
              <a:t>ALISON</a:t>
            </a: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342900" y="342900"/>
            <a:ext cx="8458200" cy="6172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1638415" y="796862"/>
            <a:ext cx="2949900" cy="296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87" y="0"/>
                </a:moveTo>
                <a:lnTo>
                  <a:pt x="110146" y="396"/>
                </a:lnTo>
                <a:lnTo>
                  <a:pt x="100524" y="1566"/>
                </a:lnTo>
                <a:lnTo>
                  <a:pt x="91152" y="3477"/>
                </a:lnTo>
                <a:lnTo>
                  <a:pt x="82061" y="6100"/>
                </a:lnTo>
                <a:lnTo>
                  <a:pt x="73282" y="9402"/>
                </a:lnTo>
                <a:lnTo>
                  <a:pt x="64845" y="13353"/>
                </a:lnTo>
                <a:lnTo>
                  <a:pt x="56782" y="17922"/>
                </a:lnTo>
                <a:lnTo>
                  <a:pt x="49123" y="23077"/>
                </a:lnTo>
                <a:lnTo>
                  <a:pt x="41900" y="28789"/>
                </a:lnTo>
                <a:lnTo>
                  <a:pt x="35143" y="35025"/>
                </a:lnTo>
                <a:lnTo>
                  <a:pt x="28882" y="41755"/>
                </a:lnTo>
                <a:lnTo>
                  <a:pt x="23150" y="48948"/>
                </a:lnTo>
                <a:lnTo>
                  <a:pt x="17976" y="56572"/>
                </a:lnTo>
                <a:lnTo>
                  <a:pt x="13392" y="64598"/>
                </a:lnTo>
                <a:lnTo>
                  <a:pt x="9429" y="72993"/>
                </a:lnTo>
                <a:lnTo>
                  <a:pt x="6116" y="81727"/>
                </a:lnTo>
                <a:lnTo>
                  <a:pt x="3487" y="90768"/>
                </a:lnTo>
                <a:lnTo>
                  <a:pt x="1570" y="100086"/>
                </a:lnTo>
                <a:lnTo>
                  <a:pt x="397" y="109650"/>
                </a:lnTo>
                <a:lnTo>
                  <a:pt x="0" y="119429"/>
                </a:lnTo>
                <a:lnTo>
                  <a:pt x="22" y="119992"/>
                </a:lnTo>
              </a:path>
            </a:pathLst>
          </a:custGeom>
          <a:noFill/>
          <a:ln w="15825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4588189" y="796862"/>
            <a:ext cx="2949900" cy="2963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61" y="119992"/>
                </a:moveTo>
                <a:lnTo>
                  <a:pt x="119586" y="109650"/>
                </a:lnTo>
                <a:lnTo>
                  <a:pt x="118413" y="100086"/>
                </a:lnTo>
                <a:lnTo>
                  <a:pt x="116496" y="90768"/>
                </a:lnTo>
                <a:lnTo>
                  <a:pt x="113867" y="81727"/>
                </a:lnTo>
                <a:lnTo>
                  <a:pt x="110554" y="72993"/>
                </a:lnTo>
                <a:lnTo>
                  <a:pt x="106591" y="64598"/>
                </a:lnTo>
                <a:lnTo>
                  <a:pt x="102007" y="56572"/>
                </a:lnTo>
                <a:lnTo>
                  <a:pt x="96833" y="48948"/>
                </a:lnTo>
                <a:lnTo>
                  <a:pt x="91101" y="41755"/>
                </a:lnTo>
                <a:lnTo>
                  <a:pt x="84840" y="35025"/>
                </a:lnTo>
                <a:lnTo>
                  <a:pt x="78083" y="28789"/>
                </a:lnTo>
                <a:lnTo>
                  <a:pt x="70860" y="23077"/>
                </a:lnTo>
                <a:lnTo>
                  <a:pt x="63201" y="17922"/>
                </a:lnTo>
                <a:lnTo>
                  <a:pt x="55138" y="13353"/>
                </a:lnTo>
                <a:lnTo>
                  <a:pt x="46702" y="9402"/>
                </a:lnTo>
                <a:lnTo>
                  <a:pt x="37923" y="6100"/>
                </a:lnTo>
                <a:lnTo>
                  <a:pt x="28832" y="3477"/>
                </a:lnTo>
                <a:lnTo>
                  <a:pt x="19461" y="1566"/>
                </a:lnTo>
                <a:lnTo>
                  <a:pt x="9840" y="396"/>
                </a:lnTo>
                <a:lnTo>
                  <a:pt x="0" y="0"/>
                </a:lnTo>
              </a:path>
            </a:pathLst>
          </a:custGeom>
          <a:noFill/>
          <a:ln w="15825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1917136" y="1075569"/>
            <a:ext cx="3086100" cy="2684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1" y="1433"/>
                </a:moveTo>
                <a:lnTo>
                  <a:pt x="118410" y="1164"/>
                </a:lnTo>
                <a:lnTo>
                  <a:pt x="116822" y="922"/>
                </a:lnTo>
                <a:lnTo>
                  <a:pt x="115226" y="707"/>
                </a:lnTo>
                <a:lnTo>
                  <a:pt x="113623" y="521"/>
                </a:lnTo>
                <a:lnTo>
                  <a:pt x="112012" y="362"/>
                </a:lnTo>
                <a:lnTo>
                  <a:pt x="110395" y="232"/>
                </a:lnTo>
                <a:lnTo>
                  <a:pt x="108771" y="131"/>
                </a:lnTo>
                <a:lnTo>
                  <a:pt x="107141" y="58"/>
                </a:lnTo>
                <a:lnTo>
                  <a:pt x="105504" y="14"/>
                </a:lnTo>
                <a:lnTo>
                  <a:pt x="103861" y="0"/>
                </a:lnTo>
                <a:lnTo>
                  <a:pt x="95342" y="396"/>
                </a:lnTo>
                <a:lnTo>
                  <a:pt x="87014" y="1565"/>
                </a:lnTo>
                <a:lnTo>
                  <a:pt x="78901" y="3476"/>
                </a:lnTo>
                <a:lnTo>
                  <a:pt x="71032" y="6097"/>
                </a:lnTo>
                <a:lnTo>
                  <a:pt x="63433" y="9398"/>
                </a:lnTo>
                <a:lnTo>
                  <a:pt x="56130" y="13347"/>
                </a:lnTo>
                <a:lnTo>
                  <a:pt x="49151" y="17914"/>
                </a:lnTo>
                <a:lnTo>
                  <a:pt x="42521" y="23068"/>
                </a:lnTo>
                <a:lnTo>
                  <a:pt x="36268" y="28777"/>
                </a:lnTo>
                <a:lnTo>
                  <a:pt x="30419" y="35010"/>
                </a:lnTo>
                <a:lnTo>
                  <a:pt x="25000" y="41737"/>
                </a:lnTo>
                <a:lnTo>
                  <a:pt x="20038" y="48927"/>
                </a:lnTo>
                <a:lnTo>
                  <a:pt x="15560" y="56548"/>
                </a:lnTo>
                <a:lnTo>
                  <a:pt x="11592" y="64570"/>
                </a:lnTo>
                <a:lnTo>
                  <a:pt x="8161" y="72962"/>
                </a:lnTo>
                <a:lnTo>
                  <a:pt x="5294" y="81692"/>
                </a:lnTo>
                <a:lnTo>
                  <a:pt x="3018" y="90729"/>
                </a:lnTo>
                <a:lnTo>
                  <a:pt x="1359" y="100043"/>
                </a:lnTo>
                <a:lnTo>
                  <a:pt x="344" y="109603"/>
                </a:lnTo>
                <a:lnTo>
                  <a:pt x="0" y="119378"/>
                </a:lnTo>
                <a:lnTo>
                  <a:pt x="21" y="119999"/>
                </a:lnTo>
              </a:path>
            </a:pathLst>
          </a:custGeom>
          <a:noFill/>
          <a:ln w="14325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5157119" y="1136423"/>
            <a:ext cx="2102400" cy="262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41" y="119987"/>
                </a:moveTo>
                <a:lnTo>
                  <a:pt x="119592" y="110662"/>
                </a:lnTo>
                <a:lnTo>
                  <a:pt x="118465" y="102136"/>
                </a:lnTo>
                <a:lnTo>
                  <a:pt x="116620" y="93793"/>
                </a:lnTo>
                <a:lnTo>
                  <a:pt x="114080" y="85653"/>
                </a:lnTo>
                <a:lnTo>
                  <a:pt x="110872" y="77737"/>
                </a:lnTo>
                <a:lnTo>
                  <a:pt x="107022" y="70067"/>
                </a:lnTo>
                <a:lnTo>
                  <a:pt x="102555" y="62662"/>
                </a:lnTo>
                <a:lnTo>
                  <a:pt x="97496" y="55543"/>
                </a:lnTo>
                <a:lnTo>
                  <a:pt x="91872" y="48732"/>
                </a:lnTo>
                <a:lnTo>
                  <a:pt x="85708" y="42248"/>
                </a:lnTo>
                <a:lnTo>
                  <a:pt x="79029" y="36113"/>
                </a:lnTo>
                <a:lnTo>
                  <a:pt x="71861" y="30347"/>
                </a:lnTo>
                <a:lnTo>
                  <a:pt x="64231" y="24971"/>
                </a:lnTo>
                <a:lnTo>
                  <a:pt x="56162" y="20006"/>
                </a:lnTo>
                <a:lnTo>
                  <a:pt x="47682" y="15472"/>
                </a:lnTo>
                <a:lnTo>
                  <a:pt x="38816" y="11391"/>
                </a:lnTo>
                <a:lnTo>
                  <a:pt x="29588" y="7782"/>
                </a:lnTo>
                <a:lnTo>
                  <a:pt x="20026" y="4667"/>
                </a:lnTo>
                <a:lnTo>
                  <a:pt x="10155" y="2066"/>
                </a:lnTo>
                <a:lnTo>
                  <a:pt x="0" y="0"/>
                </a:lnTo>
              </a:path>
            </a:pathLst>
          </a:custGeom>
          <a:noFill/>
          <a:ln w="14325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2222480" y="1481283"/>
            <a:ext cx="1682400" cy="2279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2" y="0"/>
                </a:moveTo>
                <a:lnTo>
                  <a:pt x="109724" y="2557"/>
                </a:lnTo>
                <a:lnTo>
                  <a:pt x="99762" y="5578"/>
                </a:lnTo>
                <a:lnTo>
                  <a:pt x="90130" y="9047"/>
                </a:lnTo>
                <a:lnTo>
                  <a:pt x="80853" y="12945"/>
                </a:lnTo>
                <a:lnTo>
                  <a:pt x="71954" y="17255"/>
                </a:lnTo>
                <a:lnTo>
                  <a:pt x="63457" y="21958"/>
                </a:lnTo>
                <a:lnTo>
                  <a:pt x="55385" y="27037"/>
                </a:lnTo>
                <a:lnTo>
                  <a:pt x="47762" y="32475"/>
                </a:lnTo>
                <a:lnTo>
                  <a:pt x="40613" y="38254"/>
                </a:lnTo>
                <a:lnTo>
                  <a:pt x="33961" y="44355"/>
                </a:lnTo>
                <a:lnTo>
                  <a:pt x="27829" y="50762"/>
                </a:lnTo>
                <a:lnTo>
                  <a:pt x="22242" y="57457"/>
                </a:lnTo>
                <a:lnTo>
                  <a:pt x="17223" y="64421"/>
                </a:lnTo>
                <a:lnTo>
                  <a:pt x="12796" y="71638"/>
                </a:lnTo>
                <a:lnTo>
                  <a:pt x="8985" y="79088"/>
                </a:lnTo>
                <a:lnTo>
                  <a:pt x="5813" y="86756"/>
                </a:lnTo>
                <a:lnTo>
                  <a:pt x="3305" y="94623"/>
                </a:lnTo>
                <a:lnTo>
                  <a:pt x="1485" y="102671"/>
                </a:lnTo>
                <a:lnTo>
                  <a:pt x="375" y="110883"/>
                </a:lnTo>
                <a:lnTo>
                  <a:pt x="0" y="119240"/>
                </a:lnTo>
                <a:lnTo>
                  <a:pt x="39" y="119972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5275501" y="1482506"/>
            <a:ext cx="1678500" cy="2277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48" y="119998"/>
                </a:moveTo>
                <a:lnTo>
                  <a:pt x="119613" y="110913"/>
                </a:lnTo>
                <a:lnTo>
                  <a:pt x="118503" y="102706"/>
                </a:lnTo>
                <a:lnTo>
                  <a:pt x="116683" y="94663"/>
                </a:lnTo>
                <a:lnTo>
                  <a:pt x="114175" y="86800"/>
                </a:lnTo>
                <a:lnTo>
                  <a:pt x="111005" y="79136"/>
                </a:lnTo>
                <a:lnTo>
                  <a:pt x="107194" y="71688"/>
                </a:lnTo>
                <a:lnTo>
                  <a:pt x="102768" y="64474"/>
                </a:lnTo>
                <a:lnTo>
                  <a:pt x="97750" y="57512"/>
                </a:lnTo>
                <a:lnTo>
                  <a:pt x="92164" y="50818"/>
                </a:lnTo>
                <a:lnTo>
                  <a:pt x="86033" y="44412"/>
                </a:lnTo>
                <a:lnTo>
                  <a:pt x="79382" y="38309"/>
                </a:lnTo>
                <a:lnTo>
                  <a:pt x="72233" y="32529"/>
                </a:lnTo>
                <a:lnTo>
                  <a:pt x="64611" y="27089"/>
                </a:lnTo>
                <a:lnTo>
                  <a:pt x="56540" y="22005"/>
                </a:lnTo>
                <a:lnTo>
                  <a:pt x="48042" y="17297"/>
                </a:lnTo>
                <a:lnTo>
                  <a:pt x="39143" y="12982"/>
                </a:lnTo>
                <a:lnTo>
                  <a:pt x="29865" y="9077"/>
                </a:lnTo>
                <a:lnTo>
                  <a:pt x="20233" y="5599"/>
                </a:lnTo>
                <a:lnTo>
                  <a:pt x="10270" y="2568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2535471" y="1808294"/>
            <a:ext cx="1376100" cy="1952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78" y="0"/>
                </a:moveTo>
                <a:lnTo>
                  <a:pt x="109650" y="2802"/>
                </a:lnTo>
                <a:lnTo>
                  <a:pt x="99642" y="6035"/>
                </a:lnTo>
                <a:lnTo>
                  <a:pt x="89976" y="9680"/>
                </a:lnTo>
                <a:lnTo>
                  <a:pt x="80674" y="13722"/>
                </a:lnTo>
                <a:lnTo>
                  <a:pt x="71759" y="18144"/>
                </a:lnTo>
                <a:lnTo>
                  <a:pt x="63254" y="22932"/>
                </a:lnTo>
                <a:lnTo>
                  <a:pt x="55182" y="28067"/>
                </a:lnTo>
                <a:lnTo>
                  <a:pt x="47566" y="33534"/>
                </a:lnTo>
                <a:lnTo>
                  <a:pt x="40428" y="39317"/>
                </a:lnTo>
                <a:lnTo>
                  <a:pt x="33791" y="45400"/>
                </a:lnTo>
                <a:lnTo>
                  <a:pt x="27678" y="51766"/>
                </a:lnTo>
                <a:lnTo>
                  <a:pt x="22112" y="58399"/>
                </a:lnTo>
                <a:lnTo>
                  <a:pt x="17115" y="65284"/>
                </a:lnTo>
                <a:lnTo>
                  <a:pt x="12711" y="72403"/>
                </a:lnTo>
                <a:lnTo>
                  <a:pt x="8922" y="79741"/>
                </a:lnTo>
                <a:lnTo>
                  <a:pt x="5771" y="87281"/>
                </a:lnTo>
                <a:lnTo>
                  <a:pt x="3280" y="95007"/>
                </a:lnTo>
                <a:lnTo>
                  <a:pt x="1473" y="102903"/>
                </a:lnTo>
                <a:lnTo>
                  <a:pt x="372" y="110953"/>
                </a:lnTo>
                <a:lnTo>
                  <a:pt x="0" y="119141"/>
                </a:lnTo>
                <a:lnTo>
                  <a:pt x="48" y="119995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5283780" y="1814992"/>
            <a:ext cx="1357200" cy="194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28" y="119970"/>
                </a:moveTo>
                <a:lnTo>
                  <a:pt x="119606" y="110963"/>
                </a:lnTo>
                <a:lnTo>
                  <a:pt x="118507" y="102949"/>
                </a:lnTo>
                <a:lnTo>
                  <a:pt x="116702" y="95086"/>
                </a:lnTo>
                <a:lnTo>
                  <a:pt x="114215" y="87391"/>
                </a:lnTo>
                <a:lnTo>
                  <a:pt x="111068" y="79879"/>
                </a:lnTo>
                <a:lnTo>
                  <a:pt x="107284" y="72566"/>
                </a:lnTo>
                <a:lnTo>
                  <a:pt x="102884" y="65469"/>
                </a:lnTo>
                <a:lnTo>
                  <a:pt x="97893" y="58603"/>
                </a:lnTo>
                <a:lnTo>
                  <a:pt x="92331" y="51983"/>
                </a:lnTo>
                <a:lnTo>
                  <a:pt x="86222" y="45626"/>
                </a:lnTo>
                <a:lnTo>
                  <a:pt x="79589" y="39548"/>
                </a:lnTo>
                <a:lnTo>
                  <a:pt x="72453" y="33764"/>
                </a:lnTo>
                <a:lnTo>
                  <a:pt x="64838" y="28291"/>
                </a:lnTo>
                <a:lnTo>
                  <a:pt x="56766" y="23143"/>
                </a:lnTo>
                <a:lnTo>
                  <a:pt x="48259" y="18338"/>
                </a:lnTo>
                <a:lnTo>
                  <a:pt x="39341" y="13891"/>
                </a:lnTo>
                <a:lnTo>
                  <a:pt x="30033" y="9818"/>
                </a:lnTo>
                <a:lnTo>
                  <a:pt x="20358" y="6134"/>
                </a:lnTo>
                <a:lnTo>
                  <a:pt x="10340" y="2856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2856792" y="2158042"/>
            <a:ext cx="1057800" cy="1602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53" y="0"/>
                </a:moveTo>
                <a:lnTo>
                  <a:pt x="109540" y="3168"/>
                </a:lnTo>
                <a:lnTo>
                  <a:pt x="99464" y="6718"/>
                </a:lnTo>
                <a:lnTo>
                  <a:pt x="89747" y="10637"/>
                </a:lnTo>
                <a:lnTo>
                  <a:pt x="80409" y="14909"/>
                </a:lnTo>
                <a:lnTo>
                  <a:pt x="71471" y="19519"/>
                </a:lnTo>
                <a:lnTo>
                  <a:pt x="62956" y="24454"/>
                </a:lnTo>
                <a:lnTo>
                  <a:pt x="54884" y="29698"/>
                </a:lnTo>
                <a:lnTo>
                  <a:pt x="47277" y="35237"/>
                </a:lnTo>
                <a:lnTo>
                  <a:pt x="40155" y="41056"/>
                </a:lnTo>
                <a:lnTo>
                  <a:pt x="33542" y="47141"/>
                </a:lnTo>
                <a:lnTo>
                  <a:pt x="27456" y="53476"/>
                </a:lnTo>
                <a:lnTo>
                  <a:pt x="21921" y="60049"/>
                </a:lnTo>
                <a:lnTo>
                  <a:pt x="16958" y="66842"/>
                </a:lnTo>
                <a:lnTo>
                  <a:pt x="12586" y="73844"/>
                </a:lnTo>
                <a:lnTo>
                  <a:pt x="8829" y="81037"/>
                </a:lnTo>
                <a:lnTo>
                  <a:pt x="5707" y="88409"/>
                </a:lnTo>
                <a:lnTo>
                  <a:pt x="3242" y="95944"/>
                </a:lnTo>
                <a:lnTo>
                  <a:pt x="1455" y="103627"/>
                </a:lnTo>
                <a:lnTo>
                  <a:pt x="367" y="111445"/>
                </a:lnTo>
                <a:lnTo>
                  <a:pt x="0" y="119382"/>
                </a:lnTo>
                <a:lnTo>
                  <a:pt x="41" y="119995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5277266" y="2164614"/>
            <a:ext cx="1042500" cy="1596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43" y="119974"/>
                </a:moveTo>
                <a:lnTo>
                  <a:pt x="119981" y="119358"/>
                </a:lnTo>
                <a:lnTo>
                  <a:pt x="119610" y="111455"/>
                </a:lnTo>
                <a:lnTo>
                  <a:pt x="118524" y="103668"/>
                </a:lnTo>
                <a:lnTo>
                  <a:pt x="116739" y="96015"/>
                </a:lnTo>
                <a:lnTo>
                  <a:pt x="114277" y="88508"/>
                </a:lnTo>
                <a:lnTo>
                  <a:pt x="111159" y="81161"/>
                </a:lnTo>
                <a:lnTo>
                  <a:pt x="107406" y="73990"/>
                </a:lnTo>
                <a:lnTo>
                  <a:pt x="103038" y="67008"/>
                </a:lnTo>
                <a:lnTo>
                  <a:pt x="98078" y="60230"/>
                </a:lnTo>
                <a:lnTo>
                  <a:pt x="92546" y="53671"/>
                </a:lnTo>
                <a:lnTo>
                  <a:pt x="86464" y="47343"/>
                </a:lnTo>
                <a:lnTo>
                  <a:pt x="79852" y="41263"/>
                </a:lnTo>
                <a:lnTo>
                  <a:pt x="72731" y="35443"/>
                </a:lnTo>
                <a:lnTo>
                  <a:pt x="65124" y="29899"/>
                </a:lnTo>
                <a:lnTo>
                  <a:pt x="57050" y="24644"/>
                </a:lnTo>
                <a:lnTo>
                  <a:pt x="48531" y="19693"/>
                </a:lnTo>
                <a:lnTo>
                  <a:pt x="39588" y="15061"/>
                </a:lnTo>
                <a:lnTo>
                  <a:pt x="30242" y="10761"/>
                </a:lnTo>
                <a:lnTo>
                  <a:pt x="20515" y="6808"/>
                </a:lnTo>
                <a:lnTo>
                  <a:pt x="10427" y="3216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3181967" y="2522629"/>
            <a:ext cx="723600" cy="1238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58" y="0"/>
                </a:moveTo>
                <a:lnTo>
                  <a:pt x="109402" y="3648"/>
                </a:lnTo>
                <a:lnTo>
                  <a:pt x="99212" y="7605"/>
                </a:lnTo>
                <a:lnTo>
                  <a:pt x="89407" y="11862"/>
                </a:lnTo>
                <a:lnTo>
                  <a:pt x="80006" y="16406"/>
                </a:lnTo>
                <a:lnTo>
                  <a:pt x="71028" y="21226"/>
                </a:lnTo>
                <a:lnTo>
                  <a:pt x="62492" y="26311"/>
                </a:lnTo>
                <a:lnTo>
                  <a:pt x="54416" y="31651"/>
                </a:lnTo>
                <a:lnTo>
                  <a:pt x="46821" y="37235"/>
                </a:lnTo>
                <a:lnTo>
                  <a:pt x="39725" y="43050"/>
                </a:lnTo>
                <a:lnTo>
                  <a:pt x="33146" y="49087"/>
                </a:lnTo>
                <a:lnTo>
                  <a:pt x="27103" y="55335"/>
                </a:lnTo>
                <a:lnTo>
                  <a:pt x="21617" y="61781"/>
                </a:lnTo>
                <a:lnTo>
                  <a:pt x="16705" y="68416"/>
                </a:lnTo>
                <a:lnTo>
                  <a:pt x="12386" y="75228"/>
                </a:lnTo>
                <a:lnTo>
                  <a:pt x="8680" y="82206"/>
                </a:lnTo>
                <a:lnTo>
                  <a:pt x="5605" y="89339"/>
                </a:lnTo>
                <a:lnTo>
                  <a:pt x="3181" y="96617"/>
                </a:lnTo>
                <a:lnTo>
                  <a:pt x="1426" y="104027"/>
                </a:lnTo>
                <a:lnTo>
                  <a:pt x="359" y="111559"/>
                </a:lnTo>
                <a:lnTo>
                  <a:pt x="0" y="119203"/>
                </a:lnTo>
                <a:lnTo>
                  <a:pt x="62" y="119997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5284162" y="2530024"/>
            <a:ext cx="710400" cy="1230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11" y="120000"/>
                </a:moveTo>
                <a:lnTo>
                  <a:pt x="119967" y="119201"/>
                </a:lnTo>
                <a:lnTo>
                  <a:pt x="119602" y="111589"/>
                </a:lnTo>
                <a:lnTo>
                  <a:pt x="118537" y="104087"/>
                </a:lnTo>
                <a:lnTo>
                  <a:pt x="116785" y="96704"/>
                </a:lnTo>
                <a:lnTo>
                  <a:pt x="114364" y="89453"/>
                </a:lnTo>
                <a:lnTo>
                  <a:pt x="111294" y="82342"/>
                </a:lnTo>
                <a:lnTo>
                  <a:pt x="107592" y="75385"/>
                </a:lnTo>
                <a:lnTo>
                  <a:pt x="103279" y="68590"/>
                </a:lnTo>
                <a:lnTo>
                  <a:pt x="98371" y="61969"/>
                </a:lnTo>
                <a:lnTo>
                  <a:pt x="92889" y="55533"/>
                </a:lnTo>
                <a:lnTo>
                  <a:pt x="86851" y="49292"/>
                </a:lnTo>
                <a:lnTo>
                  <a:pt x="80276" y="43258"/>
                </a:lnTo>
                <a:lnTo>
                  <a:pt x="73181" y="37440"/>
                </a:lnTo>
                <a:lnTo>
                  <a:pt x="65587" y="31850"/>
                </a:lnTo>
                <a:lnTo>
                  <a:pt x="57512" y="26499"/>
                </a:lnTo>
                <a:lnTo>
                  <a:pt x="48973" y="21396"/>
                </a:lnTo>
                <a:lnTo>
                  <a:pt x="39992" y="16554"/>
                </a:lnTo>
                <a:lnTo>
                  <a:pt x="30584" y="11982"/>
                </a:lnTo>
                <a:lnTo>
                  <a:pt x="20771" y="7692"/>
                </a:lnTo>
                <a:lnTo>
                  <a:pt x="10570" y="3694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96E0CE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4086903" y="1438839"/>
            <a:ext cx="1012800" cy="88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6588" y="0"/>
                </a:moveTo>
                <a:lnTo>
                  <a:pt x="11863" y="96"/>
                </a:lnTo>
                <a:lnTo>
                  <a:pt x="7526" y="1530"/>
                </a:lnTo>
                <a:lnTo>
                  <a:pt x="3935" y="4442"/>
                </a:lnTo>
                <a:lnTo>
                  <a:pt x="1366" y="8519"/>
                </a:lnTo>
                <a:lnTo>
                  <a:pt x="90" y="13452"/>
                </a:lnTo>
                <a:lnTo>
                  <a:pt x="0" y="15232"/>
                </a:lnTo>
                <a:lnTo>
                  <a:pt x="82" y="104725"/>
                </a:lnTo>
                <a:lnTo>
                  <a:pt x="766" y="109819"/>
                </a:lnTo>
                <a:lnTo>
                  <a:pt x="2921" y="114227"/>
                </a:lnTo>
                <a:lnTo>
                  <a:pt x="6191" y="117575"/>
                </a:lnTo>
                <a:lnTo>
                  <a:pt x="10302" y="119554"/>
                </a:lnTo>
                <a:lnTo>
                  <a:pt x="13376" y="119958"/>
                </a:lnTo>
                <a:lnTo>
                  <a:pt x="108100" y="119861"/>
                </a:lnTo>
                <a:lnTo>
                  <a:pt x="112438" y="118427"/>
                </a:lnTo>
                <a:lnTo>
                  <a:pt x="116028" y="115515"/>
                </a:lnTo>
                <a:lnTo>
                  <a:pt x="118598" y="111437"/>
                </a:lnTo>
                <a:lnTo>
                  <a:pt x="119874" y="106505"/>
                </a:lnTo>
                <a:lnTo>
                  <a:pt x="119964" y="104725"/>
                </a:lnTo>
                <a:lnTo>
                  <a:pt x="119881" y="15232"/>
                </a:lnTo>
                <a:lnTo>
                  <a:pt x="119197" y="10137"/>
                </a:lnTo>
                <a:lnTo>
                  <a:pt x="117043" y="5730"/>
                </a:lnTo>
                <a:lnTo>
                  <a:pt x="113773" y="2382"/>
                </a:lnTo>
                <a:lnTo>
                  <a:pt x="109662" y="404"/>
                </a:lnTo>
                <a:lnTo>
                  <a:pt x="106588" y="0"/>
                </a:lnTo>
                <a:close/>
              </a:path>
            </a:pathLst>
          </a:custGeom>
          <a:solidFill>
            <a:srgbClr val="96E0CE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Shape 71"/>
          <p:cNvSpPr/>
          <p:nvPr/>
        </p:nvSpPr>
        <p:spPr>
          <a:xfrm>
            <a:off x="4478548" y="2446133"/>
            <a:ext cx="229800" cy="22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6637" y="0"/>
                </a:moveTo>
                <a:lnTo>
                  <a:pt x="37409" y="4296"/>
                </a:lnTo>
                <a:lnTo>
                  <a:pt x="21070" y="14394"/>
                </a:lnTo>
                <a:lnTo>
                  <a:pt x="8722" y="29321"/>
                </a:lnTo>
                <a:lnTo>
                  <a:pt x="1465" y="48104"/>
                </a:lnTo>
                <a:lnTo>
                  <a:pt x="0" y="62288"/>
                </a:lnTo>
                <a:lnTo>
                  <a:pt x="641" y="69054"/>
                </a:lnTo>
                <a:lnTo>
                  <a:pt x="6787" y="87748"/>
                </a:lnTo>
                <a:lnTo>
                  <a:pt x="18443" y="103155"/>
                </a:lnTo>
                <a:lnTo>
                  <a:pt x="34549" y="114143"/>
                </a:lnTo>
                <a:lnTo>
                  <a:pt x="54051" y="119579"/>
                </a:lnTo>
                <a:lnTo>
                  <a:pt x="61123" y="119961"/>
                </a:lnTo>
                <a:lnTo>
                  <a:pt x="67978" y="119425"/>
                </a:lnTo>
                <a:lnTo>
                  <a:pt x="86941" y="113486"/>
                </a:lnTo>
                <a:lnTo>
                  <a:pt x="102596" y="101965"/>
                </a:lnTo>
                <a:lnTo>
                  <a:pt x="113776" y="86030"/>
                </a:lnTo>
                <a:lnTo>
                  <a:pt x="119317" y="66851"/>
                </a:lnTo>
                <a:lnTo>
                  <a:pt x="119709" y="59939"/>
                </a:lnTo>
                <a:lnTo>
                  <a:pt x="119585" y="56035"/>
                </a:lnTo>
                <a:lnTo>
                  <a:pt x="115125" y="36969"/>
                </a:lnTo>
                <a:lnTo>
                  <a:pt x="104935" y="20794"/>
                </a:lnTo>
                <a:lnTo>
                  <a:pt x="89921" y="8589"/>
                </a:lnTo>
                <a:lnTo>
                  <a:pt x="70988" y="1433"/>
                </a:lnTo>
                <a:lnTo>
                  <a:pt x="56637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4501751" y="2808230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89" y="0"/>
                </a:moveTo>
                <a:lnTo>
                  <a:pt x="29952" y="7681"/>
                </a:lnTo>
                <a:lnTo>
                  <a:pt x="12513" y="23746"/>
                </a:lnTo>
                <a:lnTo>
                  <a:pt x="2076" y="46732"/>
                </a:lnTo>
                <a:lnTo>
                  <a:pt x="0" y="65178"/>
                </a:lnTo>
                <a:lnTo>
                  <a:pt x="1312" y="73367"/>
                </a:lnTo>
                <a:lnTo>
                  <a:pt x="11459" y="95172"/>
                </a:lnTo>
                <a:lnTo>
                  <a:pt x="29516" y="111178"/>
                </a:lnTo>
                <a:lnTo>
                  <a:pt x="53677" y="119260"/>
                </a:lnTo>
                <a:lnTo>
                  <a:pt x="62776" y="119825"/>
                </a:lnTo>
                <a:lnTo>
                  <a:pt x="71252" y="118796"/>
                </a:lnTo>
                <a:lnTo>
                  <a:pt x="93910" y="109200"/>
                </a:lnTo>
                <a:lnTo>
                  <a:pt x="110634" y="91622"/>
                </a:lnTo>
                <a:lnTo>
                  <a:pt x="119136" y="68353"/>
                </a:lnTo>
                <a:lnTo>
                  <a:pt x="119748" y="59728"/>
                </a:lnTo>
                <a:lnTo>
                  <a:pt x="119742" y="58867"/>
                </a:lnTo>
                <a:lnTo>
                  <a:pt x="114669" y="35750"/>
                </a:lnTo>
                <a:lnTo>
                  <a:pt x="100945" y="16950"/>
                </a:lnTo>
                <a:lnTo>
                  <a:pt x="79782" y="4390"/>
                </a:lnTo>
                <a:lnTo>
                  <a:pt x="52389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4840400" y="2808229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88" y="0"/>
                </a:moveTo>
                <a:lnTo>
                  <a:pt x="29953" y="7680"/>
                </a:lnTo>
                <a:lnTo>
                  <a:pt x="12514" y="23745"/>
                </a:lnTo>
                <a:lnTo>
                  <a:pt x="2076" y="46731"/>
                </a:lnTo>
                <a:lnTo>
                  <a:pt x="0" y="65179"/>
                </a:lnTo>
                <a:lnTo>
                  <a:pt x="1312" y="73368"/>
                </a:lnTo>
                <a:lnTo>
                  <a:pt x="11459" y="95172"/>
                </a:lnTo>
                <a:lnTo>
                  <a:pt x="29516" y="111179"/>
                </a:lnTo>
                <a:lnTo>
                  <a:pt x="53677" y="119260"/>
                </a:lnTo>
                <a:lnTo>
                  <a:pt x="62776" y="119826"/>
                </a:lnTo>
                <a:lnTo>
                  <a:pt x="71254" y="118795"/>
                </a:lnTo>
                <a:lnTo>
                  <a:pt x="93915" y="109198"/>
                </a:lnTo>
                <a:lnTo>
                  <a:pt x="110637" y="91622"/>
                </a:lnTo>
                <a:lnTo>
                  <a:pt x="119136" y="68353"/>
                </a:lnTo>
                <a:lnTo>
                  <a:pt x="119748" y="59728"/>
                </a:lnTo>
                <a:lnTo>
                  <a:pt x="119742" y="58867"/>
                </a:lnTo>
                <a:lnTo>
                  <a:pt x="114670" y="35751"/>
                </a:lnTo>
                <a:lnTo>
                  <a:pt x="100948" y="16950"/>
                </a:lnTo>
                <a:lnTo>
                  <a:pt x="79785" y="4390"/>
                </a:lnTo>
                <a:lnTo>
                  <a:pt x="52388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/>
          <p:nvPr/>
        </p:nvSpPr>
        <p:spPr>
          <a:xfrm>
            <a:off x="4163109" y="2808229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91" y="0"/>
                </a:moveTo>
                <a:lnTo>
                  <a:pt x="29951" y="7680"/>
                </a:lnTo>
                <a:lnTo>
                  <a:pt x="12512" y="23744"/>
                </a:lnTo>
                <a:lnTo>
                  <a:pt x="2076" y="46729"/>
                </a:lnTo>
                <a:lnTo>
                  <a:pt x="0" y="65174"/>
                </a:lnTo>
                <a:lnTo>
                  <a:pt x="1312" y="73364"/>
                </a:lnTo>
                <a:lnTo>
                  <a:pt x="11456" y="95170"/>
                </a:lnTo>
                <a:lnTo>
                  <a:pt x="29510" y="111178"/>
                </a:lnTo>
                <a:lnTo>
                  <a:pt x="53671" y="119261"/>
                </a:lnTo>
                <a:lnTo>
                  <a:pt x="62771" y="119826"/>
                </a:lnTo>
                <a:lnTo>
                  <a:pt x="71249" y="118798"/>
                </a:lnTo>
                <a:lnTo>
                  <a:pt x="93909" y="109202"/>
                </a:lnTo>
                <a:lnTo>
                  <a:pt x="110630" y="91625"/>
                </a:lnTo>
                <a:lnTo>
                  <a:pt x="119129" y="68354"/>
                </a:lnTo>
                <a:lnTo>
                  <a:pt x="119742" y="59728"/>
                </a:lnTo>
                <a:lnTo>
                  <a:pt x="119736" y="58876"/>
                </a:lnTo>
                <a:lnTo>
                  <a:pt x="114667" y="35756"/>
                </a:lnTo>
                <a:lnTo>
                  <a:pt x="100948" y="16952"/>
                </a:lnTo>
                <a:lnTo>
                  <a:pt x="79787" y="4391"/>
                </a:lnTo>
                <a:lnTo>
                  <a:pt x="52391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4501754" y="3090423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65" y="0"/>
                </a:moveTo>
                <a:lnTo>
                  <a:pt x="29937" y="7689"/>
                </a:lnTo>
                <a:lnTo>
                  <a:pt x="12505" y="23760"/>
                </a:lnTo>
                <a:lnTo>
                  <a:pt x="2075" y="46752"/>
                </a:lnTo>
                <a:lnTo>
                  <a:pt x="0" y="65203"/>
                </a:lnTo>
                <a:lnTo>
                  <a:pt x="1315" y="73390"/>
                </a:lnTo>
                <a:lnTo>
                  <a:pt x="11466" y="95192"/>
                </a:lnTo>
                <a:lnTo>
                  <a:pt x="29523" y="111197"/>
                </a:lnTo>
                <a:lnTo>
                  <a:pt x="53686" y="119279"/>
                </a:lnTo>
                <a:lnTo>
                  <a:pt x="62786" y="119844"/>
                </a:lnTo>
                <a:lnTo>
                  <a:pt x="71261" y="118813"/>
                </a:lnTo>
                <a:lnTo>
                  <a:pt x="93914" y="109211"/>
                </a:lnTo>
                <a:lnTo>
                  <a:pt x="110634" y="91628"/>
                </a:lnTo>
                <a:lnTo>
                  <a:pt x="119135" y="68358"/>
                </a:lnTo>
                <a:lnTo>
                  <a:pt x="119746" y="59733"/>
                </a:lnTo>
                <a:lnTo>
                  <a:pt x="119740" y="58847"/>
                </a:lnTo>
                <a:lnTo>
                  <a:pt x="114659" y="35738"/>
                </a:lnTo>
                <a:lnTo>
                  <a:pt x="100932" y="16942"/>
                </a:lnTo>
                <a:lnTo>
                  <a:pt x="79765" y="4387"/>
                </a:lnTo>
                <a:lnTo>
                  <a:pt x="52365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/>
          <p:nvPr/>
        </p:nvSpPr>
        <p:spPr>
          <a:xfrm>
            <a:off x="4840403" y="3090422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64" y="0"/>
                </a:moveTo>
                <a:lnTo>
                  <a:pt x="29938" y="7688"/>
                </a:lnTo>
                <a:lnTo>
                  <a:pt x="12506" y="23759"/>
                </a:lnTo>
                <a:lnTo>
                  <a:pt x="2075" y="46752"/>
                </a:lnTo>
                <a:lnTo>
                  <a:pt x="0" y="65204"/>
                </a:lnTo>
                <a:lnTo>
                  <a:pt x="1315" y="73391"/>
                </a:lnTo>
                <a:lnTo>
                  <a:pt x="11466" y="95192"/>
                </a:lnTo>
                <a:lnTo>
                  <a:pt x="29523" y="111198"/>
                </a:lnTo>
                <a:lnTo>
                  <a:pt x="53686" y="119280"/>
                </a:lnTo>
                <a:lnTo>
                  <a:pt x="62786" y="119845"/>
                </a:lnTo>
                <a:lnTo>
                  <a:pt x="71263" y="118812"/>
                </a:lnTo>
                <a:lnTo>
                  <a:pt x="93919" y="109209"/>
                </a:lnTo>
                <a:lnTo>
                  <a:pt x="110637" y="91627"/>
                </a:lnTo>
                <a:lnTo>
                  <a:pt x="119135" y="68358"/>
                </a:lnTo>
                <a:lnTo>
                  <a:pt x="119746" y="59733"/>
                </a:lnTo>
                <a:lnTo>
                  <a:pt x="119740" y="58847"/>
                </a:lnTo>
                <a:lnTo>
                  <a:pt x="114660" y="35738"/>
                </a:lnTo>
                <a:lnTo>
                  <a:pt x="100934" y="16943"/>
                </a:lnTo>
                <a:lnTo>
                  <a:pt x="79767" y="4388"/>
                </a:lnTo>
                <a:lnTo>
                  <a:pt x="52364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/>
          <p:nvPr/>
        </p:nvSpPr>
        <p:spPr>
          <a:xfrm>
            <a:off x="4163112" y="3090423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68" y="0"/>
                </a:moveTo>
                <a:lnTo>
                  <a:pt x="29936" y="7688"/>
                </a:lnTo>
                <a:lnTo>
                  <a:pt x="12504" y="23758"/>
                </a:lnTo>
                <a:lnTo>
                  <a:pt x="2074" y="46749"/>
                </a:lnTo>
                <a:lnTo>
                  <a:pt x="0" y="65200"/>
                </a:lnTo>
                <a:lnTo>
                  <a:pt x="1314" y="73387"/>
                </a:lnTo>
                <a:lnTo>
                  <a:pt x="11462" y="95190"/>
                </a:lnTo>
                <a:lnTo>
                  <a:pt x="29517" y="111197"/>
                </a:lnTo>
                <a:lnTo>
                  <a:pt x="53681" y="119280"/>
                </a:lnTo>
                <a:lnTo>
                  <a:pt x="62781" y="119845"/>
                </a:lnTo>
                <a:lnTo>
                  <a:pt x="71258" y="118814"/>
                </a:lnTo>
                <a:lnTo>
                  <a:pt x="93913" y="109213"/>
                </a:lnTo>
                <a:lnTo>
                  <a:pt x="110630" y="91630"/>
                </a:lnTo>
                <a:lnTo>
                  <a:pt x="119128" y="68358"/>
                </a:lnTo>
                <a:lnTo>
                  <a:pt x="119739" y="59733"/>
                </a:lnTo>
                <a:lnTo>
                  <a:pt x="119733" y="58855"/>
                </a:lnTo>
                <a:lnTo>
                  <a:pt x="114657" y="35743"/>
                </a:lnTo>
                <a:lnTo>
                  <a:pt x="100934" y="16945"/>
                </a:lnTo>
                <a:lnTo>
                  <a:pt x="79769" y="4388"/>
                </a:lnTo>
                <a:lnTo>
                  <a:pt x="52368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/>
          <p:nvPr/>
        </p:nvSpPr>
        <p:spPr>
          <a:xfrm>
            <a:off x="4501754" y="3372639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73" y="0"/>
                </a:moveTo>
                <a:lnTo>
                  <a:pt x="29942" y="7687"/>
                </a:lnTo>
                <a:lnTo>
                  <a:pt x="12508" y="23756"/>
                </a:lnTo>
                <a:lnTo>
                  <a:pt x="2075" y="46745"/>
                </a:lnTo>
                <a:lnTo>
                  <a:pt x="0" y="65194"/>
                </a:lnTo>
                <a:lnTo>
                  <a:pt x="1315" y="73386"/>
                </a:lnTo>
                <a:lnTo>
                  <a:pt x="11466" y="95190"/>
                </a:lnTo>
                <a:lnTo>
                  <a:pt x="29523" y="111190"/>
                </a:lnTo>
                <a:lnTo>
                  <a:pt x="53686" y="119266"/>
                </a:lnTo>
                <a:lnTo>
                  <a:pt x="62786" y="119831"/>
                </a:lnTo>
                <a:lnTo>
                  <a:pt x="71261" y="118800"/>
                </a:lnTo>
                <a:lnTo>
                  <a:pt x="93914" y="109205"/>
                </a:lnTo>
                <a:lnTo>
                  <a:pt x="110634" y="91627"/>
                </a:lnTo>
                <a:lnTo>
                  <a:pt x="119135" y="68350"/>
                </a:lnTo>
                <a:lnTo>
                  <a:pt x="119746" y="59718"/>
                </a:lnTo>
                <a:lnTo>
                  <a:pt x="119740" y="58851"/>
                </a:lnTo>
                <a:lnTo>
                  <a:pt x="114665" y="35744"/>
                </a:lnTo>
                <a:lnTo>
                  <a:pt x="100939" y="16947"/>
                </a:lnTo>
                <a:lnTo>
                  <a:pt x="79772" y="4389"/>
                </a:lnTo>
                <a:lnTo>
                  <a:pt x="52373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4840403" y="3372638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72" y="0"/>
                </a:moveTo>
                <a:lnTo>
                  <a:pt x="29943" y="7686"/>
                </a:lnTo>
                <a:lnTo>
                  <a:pt x="12508" y="23754"/>
                </a:lnTo>
                <a:lnTo>
                  <a:pt x="2075" y="46745"/>
                </a:lnTo>
                <a:lnTo>
                  <a:pt x="0" y="65195"/>
                </a:lnTo>
                <a:lnTo>
                  <a:pt x="1315" y="73387"/>
                </a:lnTo>
                <a:lnTo>
                  <a:pt x="11466" y="95191"/>
                </a:lnTo>
                <a:lnTo>
                  <a:pt x="29523" y="111191"/>
                </a:lnTo>
                <a:lnTo>
                  <a:pt x="53686" y="119266"/>
                </a:lnTo>
                <a:lnTo>
                  <a:pt x="62786" y="119831"/>
                </a:lnTo>
                <a:lnTo>
                  <a:pt x="71263" y="118799"/>
                </a:lnTo>
                <a:lnTo>
                  <a:pt x="93919" y="109204"/>
                </a:lnTo>
                <a:lnTo>
                  <a:pt x="110637" y="91626"/>
                </a:lnTo>
                <a:lnTo>
                  <a:pt x="119135" y="68350"/>
                </a:lnTo>
                <a:lnTo>
                  <a:pt x="119746" y="59719"/>
                </a:lnTo>
                <a:lnTo>
                  <a:pt x="119740" y="58851"/>
                </a:lnTo>
                <a:lnTo>
                  <a:pt x="114666" y="35744"/>
                </a:lnTo>
                <a:lnTo>
                  <a:pt x="100942" y="16948"/>
                </a:lnTo>
                <a:lnTo>
                  <a:pt x="79775" y="4390"/>
                </a:lnTo>
                <a:lnTo>
                  <a:pt x="52372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4163112" y="3372638"/>
            <a:ext cx="183300" cy="182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2375" y="0"/>
                </a:moveTo>
                <a:lnTo>
                  <a:pt x="29941" y="7686"/>
                </a:lnTo>
                <a:lnTo>
                  <a:pt x="12507" y="23754"/>
                </a:lnTo>
                <a:lnTo>
                  <a:pt x="2075" y="46742"/>
                </a:lnTo>
                <a:lnTo>
                  <a:pt x="0" y="65190"/>
                </a:lnTo>
                <a:lnTo>
                  <a:pt x="1314" y="73383"/>
                </a:lnTo>
                <a:lnTo>
                  <a:pt x="11462" y="95189"/>
                </a:lnTo>
                <a:lnTo>
                  <a:pt x="29517" y="111190"/>
                </a:lnTo>
                <a:lnTo>
                  <a:pt x="53681" y="119267"/>
                </a:lnTo>
                <a:lnTo>
                  <a:pt x="62781" y="119831"/>
                </a:lnTo>
                <a:lnTo>
                  <a:pt x="71258" y="118802"/>
                </a:lnTo>
                <a:lnTo>
                  <a:pt x="93913" y="109207"/>
                </a:lnTo>
                <a:lnTo>
                  <a:pt x="110630" y="91629"/>
                </a:lnTo>
                <a:lnTo>
                  <a:pt x="119128" y="68351"/>
                </a:lnTo>
                <a:lnTo>
                  <a:pt x="119739" y="59719"/>
                </a:lnTo>
                <a:lnTo>
                  <a:pt x="119733" y="58859"/>
                </a:lnTo>
                <a:lnTo>
                  <a:pt x="114662" y="35750"/>
                </a:lnTo>
                <a:lnTo>
                  <a:pt x="100942" y="16950"/>
                </a:lnTo>
                <a:lnTo>
                  <a:pt x="79778" y="4390"/>
                </a:lnTo>
                <a:lnTo>
                  <a:pt x="52375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4086929" y="2486525"/>
            <a:ext cx="305100" cy="148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0841" y="0"/>
                </a:moveTo>
                <a:lnTo>
                  <a:pt x="27540" y="85"/>
                </a:lnTo>
                <a:lnTo>
                  <a:pt x="13573" y="9304"/>
                </a:lnTo>
                <a:lnTo>
                  <a:pt x="3722" y="31072"/>
                </a:lnTo>
                <a:lnTo>
                  <a:pt x="0" y="61615"/>
                </a:lnTo>
                <a:lnTo>
                  <a:pt x="599" y="72085"/>
                </a:lnTo>
                <a:lnTo>
                  <a:pt x="7131" y="99066"/>
                </a:lnTo>
                <a:lnTo>
                  <a:pt x="19126" y="116035"/>
                </a:lnTo>
                <a:lnTo>
                  <a:pt x="29119" y="119648"/>
                </a:lnTo>
                <a:lnTo>
                  <a:pt x="91709" y="119622"/>
                </a:lnTo>
                <a:lnTo>
                  <a:pt x="106006" y="110906"/>
                </a:lnTo>
                <a:lnTo>
                  <a:pt x="116128" y="89531"/>
                </a:lnTo>
                <a:lnTo>
                  <a:pt x="119969" y="59824"/>
                </a:lnTo>
                <a:lnTo>
                  <a:pt x="119956" y="58041"/>
                </a:lnTo>
                <a:lnTo>
                  <a:pt x="115714" y="28680"/>
                </a:lnTo>
                <a:lnTo>
                  <a:pt x="105307" y="7891"/>
                </a:lnTo>
                <a:lnTo>
                  <a:pt x="90841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4792437" y="2486525"/>
            <a:ext cx="305100" cy="148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0845" y="0"/>
                </a:moveTo>
                <a:lnTo>
                  <a:pt x="27542" y="85"/>
                </a:lnTo>
                <a:lnTo>
                  <a:pt x="13573" y="9299"/>
                </a:lnTo>
                <a:lnTo>
                  <a:pt x="3722" y="31066"/>
                </a:lnTo>
                <a:lnTo>
                  <a:pt x="0" y="61607"/>
                </a:lnTo>
                <a:lnTo>
                  <a:pt x="599" y="72079"/>
                </a:lnTo>
                <a:lnTo>
                  <a:pt x="7128" y="99063"/>
                </a:lnTo>
                <a:lnTo>
                  <a:pt x="19122" y="116034"/>
                </a:lnTo>
                <a:lnTo>
                  <a:pt x="29115" y="119648"/>
                </a:lnTo>
                <a:lnTo>
                  <a:pt x="91710" y="119622"/>
                </a:lnTo>
                <a:lnTo>
                  <a:pt x="106008" y="110909"/>
                </a:lnTo>
                <a:lnTo>
                  <a:pt x="116128" y="89534"/>
                </a:lnTo>
                <a:lnTo>
                  <a:pt x="119969" y="59824"/>
                </a:lnTo>
                <a:lnTo>
                  <a:pt x="119956" y="58048"/>
                </a:lnTo>
                <a:lnTo>
                  <a:pt x="115716" y="28684"/>
                </a:lnTo>
                <a:lnTo>
                  <a:pt x="105312" y="7891"/>
                </a:lnTo>
                <a:lnTo>
                  <a:pt x="90845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4477484" y="1294192"/>
            <a:ext cx="231900" cy="7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0845" y="0"/>
                </a:moveTo>
                <a:lnTo>
                  <a:pt x="18016" y="42"/>
                </a:lnTo>
                <a:lnTo>
                  <a:pt x="739" y="47749"/>
                </a:lnTo>
                <a:lnTo>
                  <a:pt x="0" y="72107"/>
                </a:lnTo>
                <a:lnTo>
                  <a:pt x="2395" y="91000"/>
                </a:lnTo>
                <a:lnTo>
                  <a:pt x="6590" y="106082"/>
                </a:lnTo>
                <a:lnTo>
                  <a:pt x="12178" y="116070"/>
                </a:lnTo>
                <a:lnTo>
                  <a:pt x="18749" y="119686"/>
                </a:lnTo>
                <a:lnTo>
                  <a:pt x="104769" y="118427"/>
                </a:lnTo>
                <a:lnTo>
                  <a:pt x="110815" y="110940"/>
                </a:lnTo>
                <a:lnTo>
                  <a:pt x="115640" y="97824"/>
                </a:lnTo>
                <a:lnTo>
                  <a:pt x="118836" y="80361"/>
                </a:lnTo>
                <a:lnTo>
                  <a:pt x="119992" y="59832"/>
                </a:lnTo>
                <a:lnTo>
                  <a:pt x="119591" y="47600"/>
                </a:lnTo>
                <a:lnTo>
                  <a:pt x="117197" y="28711"/>
                </a:lnTo>
                <a:lnTo>
                  <a:pt x="113002" y="13620"/>
                </a:lnTo>
                <a:lnTo>
                  <a:pt x="107415" y="3619"/>
                </a:lnTo>
                <a:lnTo>
                  <a:pt x="100845" y="0"/>
                </a:lnTo>
                <a:close/>
              </a:path>
            </a:pathLst>
          </a:custGeom>
          <a:solidFill>
            <a:srgbClr val="1D3A4C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1638419" y="1398471"/>
            <a:ext cx="2949900" cy="2348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7402" y="0"/>
                </a:moveTo>
                <a:lnTo>
                  <a:pt x="43159" y="4252"/>
                </a:lnTo>
                <a:lnTo>
                  <a:pt x="39075" y="8737"/>
                </a:lnTo>
                <a:lnTo>
                  <a:pt x="35157" y="13445"/>
                </a:lnTo>
                <a:lnTo>
                  <a:pt x="31410" y="18368"/>
                </a:lnTo>
                <a:lnTo>
                  <a:pt x="27843" y="23500"/>
                </a:lnTo>
                <a:lnTo>
                  <a:pt x="24459" y="28832"/>
                </a:lnTo>
                <a:lnTo>
                  <a:pt x="21267" y="34355"/>
                </a:lnTo>
                <a:lnTo>
                  <a:pt x="18272" y="40062"/>
                </a:lnTo>
                <a:lnTo>
                  <a:pt x="15480" y="45945"/>
                </a:lnTo>
                <a:lnTo>
                  <a:pt x="12898" y="51996"/>
                </a:lnTo>
                <a:lnTo>
                  <a:pt x="10532" y="58207"/>
                </a:lnTo>
                <a:lnTo>
                  <a:pt x="8389" y="64570"/>
                </a:lnTo>
                <a:lnTo>
                  <a:pt x="6474" y="71077"/>
                </a:lnTo>
                <a:lnTo>
                  <a:pt x="4794" y="77720"/>
                </a:lnTo>
                <a:lnTo>
                  <a:pt x="3355" y="84491"/>
                </a:lnTo>
                <a:lnTo>
                  <a:pt x="2164" y="91383"/>
                </a:lnTo>
                <a:lnTo>
                  <a:pt x="1226" y="98386"/>
                </a:lnTo>
                <a:lnTo>
                  <a:pt x="549" y="105494"/>
                </a:lnTo>
                <a:lnTo>
                  <a:pt x="138" y="112697"/>
                </a:lnTo>
                <a:lnTo>
                  <a:pt x="0" y="119990"/>
                </a:lnTo>
                <a:lnTo>
                  <a:pt x="119986" y="119990"/>
                </a:lnTo>
                <a:lnTo>
                  <a:pt x="47402" y="0"/>
                </a:lnTo>
                <a:close/>
              </a:path>
            </a:pathLst>
          </a:custGeom>
          <a:solidFill>
            <a:srgbClr val="DCEFEA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4587368" y="1398471"/>
            <a:ext cx="2949900" cy="2348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583" y="0"/>
                </a:moveTo>
                <a:lnTo>
                  <a:pt x="0" y="119990"/>
                </a:lnTo>
                <a:lnTo>
                  <a:pt x="119986" y="119990"/>
                </a:lnTo>
                <a:lnTo>
                  <a:pt x="119847" y="112697"/>
                </a:lnTo>
                <a:lnTo>
                  <a:pt x="119436" y="105494"/>
                </a:lnTo>
                <a:lnTo>
                  <a:pt x="118759" y="98386"/>
                </a:lnTo>
                <a:lnTo>
                  <a:pt x="117821" y="91383"/>
                </a:lnTo>
                <a:lnTo>
                  <a:pt x="116630" y="84491"/>
                </a:lnTo>
                <a:lnTo>
                  <a:pt x="115191" y="77720"/>
                </a:lnTo>
                <a:lnTo>
                  <a:pt x="113511" y="71077"/>
                </a:lnTo>
                <a:lnTo>
                  <a:pt x="111596" y="64570"/>
                </a:lnTo>
                <a:lnTo>
                  <a:pt x="109453" y="58207"/>
                </a:lnTo>
                <a:lnTo>
                  <a:pt x="107087" y="51996"/>
                </a:lnTo>
                <a:lnTo>
                  <a:pt x="104505" y="45945"/>
                </a:lnTo>
                <a:lnTo>
                  <a:pt x="101713" y="40062"/>
                </a:lnTo>
                <a:lnTo>
                  <a:pt x="98718" y="34355"/>
                </a:lnTo>
                <a:lnTo>
                  <a:pt x="95526" y="28832"/>
                </a:lnTo>
                <a:lnTo>
                  <a:pt x="92143" y="23500"/>
                </a:lnTo>
                <a:lnTo>
                  <a:pt x="88575" y="18368"/>
                </a:lnTo>
                <a:lnTo>
                  <a:pt x="84829" y="13445"/>
                </a:lnTo>
                <a:lnTo>
                  <a:pt x="80910" y="8737"/>
                </a:lnTo>
                <a:lnTo>
                  <a:pt x="76826" y="4252"/>
                </a:lnTo>
                <a:lnTo>
                  <a:pt x="72583" y="0"/>
                </a:lnTo>
                <a:close/>
              </a:path>
            </a:pathLst>
          </a:custGeom>
          <a:solidFill>
            <a:srgbClr val="DCEFEA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1395385" y="294710"/>
            <a:ext cx="6353400" cy="3449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342900" y="3737610"/>
            <a:ext cx="8458200" cy="2777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59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ctr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343900" y="6143161"/>
            <a:ext cx="251400" cy="166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" sz="1000" b="0" i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1665061" y="600964"/>
            <a:ext cx="5814000" cy="927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3000" b="1" i="0" u="none" strike="noStrike" cap="none">
                <a:solidFill>
                  <a:srgbClr val="193D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200"/>
              <a:buNone/>
              <a:defRPr sz="1500"/>
            </a:lvl2pPr>
            <a:lvl3pPr lvl="2" indent="0" rtl="0">
              <a:spcBef>
                <a:spcPts val="0"/>
              </a:spcBef>
              <a:buSzPts val="1200"/>
              <a:buNone/>
              <a:defRPr sz="1500"/>
            </a:lvl3pPr>
            <a:lvl4pPr lvl="3" indent="0" rtl="0">
              <a:spcBef>
                <a:spcPts val="0"/>
              </a:spcBef>
              <a:buSzPts val="1200"/>
              <a:buNone/>
              <a:defRPr sz="1500"/>
            </a:lvl4pPr>
            <a:lvl5pPr lvl="4" indent="0" rtl="0">
              <a:spcBef>
                <a:spcPts val="0"/>
              </a:spcBef>
              <a:buSzPts val="1200"/>
              <a:buNone/>
              <a:defRPr sz="1500"/>
            </a:lvl5pPr>
            <a:lvl6pPr lvl="5" indent="0" rtl="0">
              <a:spcBef>
                <a:spcPts val="0"/>
              </a:spcBef>
              <a:buSzPts val="1200"/>
              <a:buNone/>
              <a:defRPr sz="1500"/>
            </a:lvl6pPr>
            <a:lvl7pPr lvl="6" indent="0" rtl="0">
              <a:spcBef>
                <a:spcPts val="0"/>
              </a:spcBef>
              <a:buSzPts val="1200"/>
              <a:buNone/>
              <a:defRPr sz="1500"/>
            </a:lvl7pPr>
            <a:lvl8pPr lvl="7" indent="0" rtl="0">
              <a:spcBef>
                <a:spcPts val="0"/>
              </a:spcBef>
              <a:buSzPts val="1200"/>
              <a:buNone/>
              <a:defRPr sz="1500"/>
            </a:lvl8pPr>
            <a:lvl9pPr lvl="8" indent="0" rtl="0">
              <a:spcBef>
                <a:spcPts val="0"/>
              </a:spcBef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257300" y="2483968"/>
            <a:ext cx="6629400" cy="1680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59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ctr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343900" y="6143161"/>
            <a:ext cx="251400" cy="166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" sz="1000" b="0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685800" y="2125980"/>
            <a:ext cx="7772400" cy="14400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3000" b="1" i="0" u="none" strike="noStrike" cap="none">
                <a:solidFill>
                  <a:srgbClr val="193D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200"/>
              <a:buNone/>
              <a:defRPr sz="1500"/>
            </a:lvl2pPr>
            <a:lvl3pPr lvl="2" indent="0" rtl="0">
              <a:spcBef>
                <a:spcPts val="0"/>
              </a:spcBef>
              <a:buSzPts val="1200"/>
              <a:buNone/>
              <a:defRPr sz="1500"/>
            </a:lvl3pPr>
            <a:lvl4pPr lvl="3" indent="0" rtl="0">
              <a:spcBef>
                <a:spcPts val="0"/>
              </a:spcBef>
              <a:buSzPts val="1200"/>
              <a:buNone/>
              <a:defRPr sz="1500"/>
            </a:lvl4pPr>
            <a:lvl5pPr lvl="4" indent="0" rtl="0">
              <a:spcBef>
                <a:spcPts val="0"/>
              </a:spcBef>
              <a:buSzPts val="1200"/>
              <a:buNone/>
              <a:defRPr sz="1500"/>
            </a:lvl5pPr>
            <a:lvl6pPr lvl="5" indent="0" rtl="0">
              <a:spcBef>
                <a:spcPts val="0"/>
              </a:spcBef>
              <a:buSzPts val="1200"/>
              <a:buNone/>
              <a:defRPr sz="1500"/>
            </a:lvl6pPr>
            <a:lvl7pPr lvl="6" indent="0" rtl="0">
              <a:spcBef>
                <a:spcPts val="0"/>
              </a:spcBef>
              <a:buSzPts val="1200"/>
              <a:buNone/>
              <a:defRPr sz="1500"/>
            </a:lvl7pPr>
            <a:lvl8pPr lvl="7" indent="0" rtl="0">
              <a:spcBef>
                <a:spcPts val="0"/>
              </a:spcBef>
              <a:buSzPts val="1200"/>
              <a:buNone/>
              <a:defRPr sz="1500"/>
            </a:lvl8pPr>
            <a:lvl9pPr lvl="8" indent="0" rtl="0">
              <a:spcBef>
                <a:spcPts val="0"/>
              </a:spcBef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59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ctr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43900" y="6143161"/>
            <a:ext cx="251400" cy="166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" sz="1000" b="0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ntent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42900" y="342900"/>
            <a:ext cx="8458200" cy="6172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342892" y="1675422"/>
            <a:ext cx="8458200" cy="4639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665061" y="600964"/>
            <a:ext cx="5814000" cy="927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3000" b="1" i="0" u="none" strike="noStrike" cap="none">
                <a:solidFill>
                  <a:srgbClr val="193D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200"/>
              <a:buNone/>
              <a:defRPr sz="1500"/>
            </a:lvl2pPr>
            <a:lvl3pPr lvl="2" indent="0" rtl="0">
              <a:spcBef>
                <a:spcPts val="0"/>
              </a:spcBef>
              <a:buSzPts val="1200"/>
              <a:buNone/>
              <a:defRPr sz="1500"/>
            </a:lvl3pPr>
            <a:lvl4pPr lvl="3" indent="0" rtl="0">
              <a:spcBef>
                <a:spcPts val="0"/>
              </a:spcBef>
              <a:buSzPts val="1200"/>
              <a:buNone/>
              <a:defRPr sz="1500"/>
            </a:lvl4pPr>
            <a:lvl5pPr lvl="4" indent="0" rtl="0">
              <a:spcBef>
                <a:spcPts val="0"/>
              </a:spcBef>
              <a:buSzPts val="1200"/>
              <a:buNone/>
              <a:defRPr sz="1500"/>
            </a:lvl5pPr>
            <a:lvl6pPr lvl="5" indent="0" rtl="0">
              <a:spcBef>
                <a:spcPts val="0"/>
              </a:spcBef>
              <a:buSzPts val="1200"/>
              <a:buNone/>
              <a:defRPr sz="1500"/>
            </a:lvl6pPr>
            <a:lvl7pPr lvl="6" indent="0" rtl="0">
              <a:spcBef>
                <a:spcPts val="0"/>
              </a:spcBef>
              <a:buSzPts val="1200"/>
              <a:buNone/>
              <a:defRPr sz="1500"/>
            </a:lvl7pPr>
            <a:lvl8pPr lvl="7" indent="0" rtl="0">
              <a:spcBef>
                <a:spcPts val="0"/>
              </a:spcBef>
              <a:buSzPts val="1200"/>
              <a:buNone/>
              <a:defRPr sz="1500"/>
            </a:lvl8pPr>
            <a:lvl9pPr lvl="8" indent="0" rtl="0">
              <a:spcBef>
                <a:spcPts val="0"/>
              </a:spcBef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700" cy="45264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700" cy="45264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59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ctr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343900" y="6143161"/>
            <a:ext cx="251400" cy="166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" sz="1000" b="0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342900" y="342900"/>
            <a:ext cx="8458200" cy="6172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665061" y="600964"/>
            <a:ext cx="5814000" cy="927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3000" b="1" i="0" u="none" strike="noStrike" cap="none">
                <a:solidFill>
                  <a:srgbClr val="193D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200"/>
              <a:buNone/>
              <a:defRPr sz="1500"/>
            </a:lvl2pPr>
            <a:lvl3pPr lvl="2" indent="0" rtl="0">
              <a:spcBef>
                <a:spcPts val="0"/>
              </a:spcBef>
              <a:buSzPts val="1200"/>
              <a:buNone/>
              <a:defRPr sz="1500"/>
            </a:lvl3pPr>
            <a:lvl4pPr lvl="3" indent="0" rtl="0">
              <a:spcBef>
                <a:spcPts val="0"/>
              </a:spcBef>
              <a:buSzPts val="1200"/>
              <a:buNone/>
              <a:defRPr sz="1500"/>
            </a:lvl4pPr>
            <a:lvl5pPr lvl="4" indent="0" rtl="0">
              <a:spcBef>
                <a:spcPts val="0"/>
              </a:spcBef>
              <a:buSzPts val="1200"/>
              <a:buNone/>
              <a:defRPr sz="1500"/>
            </a:lvl5pPr>
            <a:lvl6pPr lvl="5" indent="0" rtl="0">
              <a:spcBef>
                <a:spcPts val="0"/>
              </a:spcBef>
              <a:buSzPts val="1200"/>
              <a:buNone/>
              <a:defRPr sz="1500"/>
            </a:lvl6pPr>
            <a:lvl7pPr lvl="6" indent="0" rtl="0">
              <a:spcBef>
                <a:spcPts val="0"/>
              </a:spcBef>
              <a:buSzPts val="1200"/>
              <a:buNone/>
              <a:defRPr sz="1500"/>
            </a:lvl7pPr>
            <a:lvl8pPr lvl="7" indent="0" rtl="0">
              <a:spcBef>
                <a:spcPts val="0"/>
              </a:spcBef>
              <a:buSzPts val="1200"/>
              <a:buNone/>
              <a:defRPr sz="1500"/>
            </a:lvl8pPr>
            <a:lvl9pPr lvl="8" indent="0" rtl="0">
              <a:spcBef>
                <a:spcPts val="0"/>
              </a:spcBef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59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ctr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8343900" y="6143161"/>
            <a:ext cx="251400" cy="166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" sz="1000" b="0" i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665061" y="600964"/>
            <a:ext cx="5814000" cy="927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3000" b="1" i="0" u="none" strike="noStrike" cap="none">
                <a:solidFill>
                  <a:srgbClr val="193D4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ts val="1200"/>
              <a:buNone/>
              <a:defRPr sz="1500"/>
            </a:lvl2pPr>
            <a:lvl3pPr lvl="2" indent="0" rtl="0">
              <a:spcBef>
                <a:spcPts val="0"/>
              </a:spcBef>
              <a:buSzPts val="1200"/>
              <a:buNone/>
              <a:defRPr sz="1500"/>
            </a:lvl3pPr>
            <a:lvl4pPr lvl="3" indent="0" rtl="0">
              <a:spcBef>
                <a:spcPts val="0"/>
              </a:spcBef>
              <a:buSzPts val="1200"/>
              <a:buNone/>
              <a:defRPr sz="1500"/>
            </a:lvl4pPr>
            <a:lvl5pPr lvl="4" indent="0" rtl="0">
              <a:spcBef>
                <a:spcPts val="0"/>
              </a:spcBef>
              <a:buSzPts val="1200"/>
              <a:buNone/>
              <a:defRPr sz="1500"/>
            </a:lvl5pPr>
            <a:lvl6pPr lvl="5" indent="0" rtl="0">
              <a:spcBef>
                <a:spcPts val="0"/>
              </a:spcBef>
              <a:buSzPts val="1200"/>
              <a:buNone/>
              <a:defRPr sz="1500"/>
            </a:lvl6pPr>
            <a:lvl7pPr lvl="6" indent="0" rtl="0">
              <a:spcBef>
                <a:spcPts val="0"/>
              </a:spcBef>
              <a:buSzPts val="1200"/>
              <a:buNone/>
              <a:defRPr sz="1500"/>
            </a:lvl7pPr>
            <a:lvl8pPr lvl="7" indent="0" rtl="0">
              <a:spcBef>
                <a:spcPts val="0"/>
              </a:spcBef>
              <a:buSzPts val="1200"/>
              <a:buNone/>
              <a:defRPr sz="1500"/>
            </a:lvl8pPr>
            <a:lvl9pPr lvl="8" indent="0" rtl="0">
              <a:spcBef>
                <a:spcPts val="0"/>
              </a:spcBef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1257300" y="2483968"/>
            <a:ext cx="6629400" cy="1680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59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ctr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000" cy="3429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t" anchorCtr="0"/>
          <a:lstStyle>
            <a:lvl1pPr marL="0" marR="0" lvl="0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1000" marR="0" lvl="1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49300" marR="0" lvl="2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30300" marR="0" lvl="3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11300" marR="0" lvl="4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60600" marR="0" lvl="6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641600" marR="0" lvl="7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22600" marR="0" lvl="8" indent="0" algn="l" rtl="0">
              <a:spcBef>
                <a:spcPts val="0"/>
              </a:spcBef>
              <a:buSzPts val="1200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43900" y="6143161"/>
            <a:ext cx="251400" cy="166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73CEBA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rgbClr val="73CE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0" y="182875"/>
            <a:ext cx="9144000" cy="6675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456525" y="2987550"/>
            <a:ext cx="83064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Promoting Adult Education, Workforce Skills, and Civic Engagement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through Digital Learning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 l="2803" r="2803"/>
          <a:stretch/>
        </p:blipFill>
        <p:spPr>
          <a:xfrm>
            <a:off x="1986100" y="5748125"/>
            <a:ext cx="997200" cy="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300" y="5824325"/>
            <a:ext cx="119112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1550" y="5791725"/>
            <a:ext cx="90487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7">
            <a:alphaModFix/>
          </a:blip>
          <a:srcRect r="49487"/>
          <a:stretch/>
        </p:blipFill>
        <p:spPr>
          <a:xfrm>
            <a:off x="5794475" y="5998554"/>
            <a:ext cx="1421515" cy="2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7">
            <a:alphaModFix/>
          </a:blip>
          <a:srcRect l="49487"/>
          <a:stretch/>
        </p:blipFill>
        <p:spPr>
          <a:xfrm>
            <a:off x="5794475" y="6245774"/>
            <a:ext cx="1421624" cy="26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24050" y="5892960"/>
            <a:ext cx="1325725" cy="7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82872"/>
            <a:ext cx="9144001" cy="54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10">
            <a:alphaModFix/>
          </a:blip>
          <a:srcRect l="7561"/>
          <a:stretch/>
        </p:blipFill>
        <p:spPr>
          <a:xfrm>
            <a:off x="0" y="768625"/>
            <a:ext cx="20076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7969200" y="257900"/>
            <a:ext cx="21945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solidFill>
                  <a:srgbClr val="F3F3F3"/>
                </a:solidFill>
              </a:rPr>
              <a:t>#NIIC2017</a:t>
            </a: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11">
            <a:alphaModFix/>
          </a:blip>
          <a:srcRect t="12754" b="8075"/>
          <a:stretch/>
        </p:blipFill>
        <p:spPr>
          <a:xfrm>
            <a:off x="359375" y="5783650"/>
            <a:ext cx="1438275" cy="90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0" name="Shape 250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Shape 251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Shape 252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Shape 253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Shape 254"/>
          <p:cNvSpPr txBox="1"/>
          <p:nvPr/>
        </p:nvSpPr>
        <p:spPr>
          <a:xfrm>
            <a:off x="426847" y="42149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Cyber-ESL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655450" y="4211975"/>
            <a:ext cx="8427600" cy="22401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Course Completion: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90-96%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Components: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USA Learns on line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Phone calls, emails, and Skype calls from Instructor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Mobile Instructor and Advisors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Face to Face session on site 2x Month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Program provided internet access and loaned computers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Drop in support for technology, advising, child care for face to face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600" y="421499"/>
            <a:ext cx="3836700" cy="39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2" name="Shape 262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Shape 263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Shape 264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Shape 265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" name="Shape 266"/>
          <p:cNvSpPr txBox="1"/>
          <p:nvPr/>
        </p:nvSpPr>
        <p:spPr>
          <a:xfrm>
            <a:off x="425542" y="1440543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English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 Now!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564000" y="5571350"/>
            <a:ext cx="81087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Designed for: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Adults on ESL waiting lists at adult schools, libraries, CBO’s across the country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Model for adults who can attend class meetings once a week </a:t>
            </a:r>
          </a:p>
          <a:p>
            <a:pPr marL="457200" marR="0" lvl="0" indent="-3556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Model for leveraging volunteers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9" y="345549"/>
            <a:ext cx="2026350" cy="84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400" y="2671450"/>
            <a:ext cx="3085200" cy="80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400" y="3473600"/>
            <a:ext cx="3085200" cy="86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7">
            <a:alphaModFix/>
          </a:blip>
          <a:srcRect l="2219"/>
          <a:stretch/>
        </p:blipFill>
        <p:spPr>
          <a:xfrm>
            <a:off x="3936500" y="557750"/>
            <a:ext cx="4736100" cy="299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7" name="Shape 277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Shape 278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Shape 279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" name="Shape 280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" name="Shape 281"/>
          <p:cNvSpPr txBox="1"/>
          <p:nvPr/>
        </p:nvSpPr>
        <p:spPr>
          <a:xfrm>
            <a:off x="426847" y="42149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English Now!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2" name="Shape 282"/>
          <p:cNvSpPr txBox="1"/>
          <p:nvPr/>
        </p:nvSpPr>
        <p:spPr>
          <a:xfrm>
            <a:off x="426850" y="4745375"/>
            <a:ext cx="88239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Course Completion: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70-100%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Key Components: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Facilitated, informal learning circles run 6-12 weeks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Weekly meetings range from 1.5-2 hours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Meetings include independent online learning and group discussion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Peer learning  (Peer to Peer University - P2PU.org)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999" y="301124"/>
            <a:ext cx="4650750" cy="29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Shape 289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0" name="Shape 290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1" name="Shape 291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2" name="Shape 292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Shape 293"/>
          <p:cNvSpPr txBox="1"/>
          <p:nvPr/>
        </p:nvSpPr>
        <p:spPr>
          <a:xfrm>
            <a:off x="564007" y="5876153"/>
            <a:ext cx="77799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Designed for: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Immigrant retail workers across the country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Meet needs of learner and company operations by offering blended learning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Partnering with leading employers on immigrant integration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 t="9812" b="6750"/>
          <a:stretch/>
        </p:blipFill>
        <p:spPr>
          <a:xfrm>
            <a:off x="264375" y="277700"/>
            <a:ext cx="1370175" cy="13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175" y="2444825"/>
            <a:ext cx="2800625" cy="72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925" y="3162525"/>
            <a:ext cx="2800636" cy="7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1847741" y="585150"/>
            <a:ext cx="6801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Skills &amp; Opportunity for the New American Workforce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8" name="Shape 2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4352" y="1960575"/>
            <a:ext cx="5668800" cy="233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4" name="Shape 304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Shape 305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" name="Shape 306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" name="Shape 307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" name="Shape 308"/>
          <p:cNvSpPr txBox="1"/>
          <p:nvPr/>
        </p:nvSpPr>
        <p:spPr>
          <a:xfrm>
            <a:off x="374675" y="1270950"/>
            <a:ext cx="44496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Skills &amp; Opportunity for the New American Workforce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426847" y="4211970"/>
            <a:ext cx="84276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1">
              <a:solidFill>
                <a:srgbClr val="45818E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Course Completion: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82%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Key Components:</a:t>
            </a:r>
          </a:p>
          <a:p>
            <a:pPr marL="38100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Contextualized ESL for retail industry frontline workers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Classes held at worksites right before or after work-shifts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In only 3 months, 37% of workers reported job promotions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89% of managers’ ratings indicated improved store productivity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4">
            <a:alphaModFix/>
          </a:blip>
          <a:srcRect b="4479"/>
          <a:stretch/>
        </p:blipFill>
        <p:spPr>
          <a:xfrm>
            <a:off x="5078700" y="596300"/>
            <a:ext cx="3792900" cy="3262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167650" y="182875"/>
            <a:ext cx="89088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" name="Shape 316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Shape 317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Shape 318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Shape 319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" name="Shape 320"/>
          <p:cNvSpPr txBox="1"/>
          <p:nvPr/>
        </p:nvSpPr>
        <p:spPr>
          <a:xfrm>
            <a:off x="1807053" y="421500"/>
            <a:ext cx="44424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English Innovations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1" name="Shape 321"/>
          <p:cNvSpPr txBox="1"/>
          <p:nvPr/>
        </p:nvSpPr>
        <p:spPr>
          <a:xfrm>
            <a:off x="564000" y="4475676"/>
            <a:ext cx="7779900" cy="2626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Designed for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100-hours jumpstart for beginning level ELLs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For parents, workers, community members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Telling and sharing digital stories 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Students with little experience in formal learning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Students with limited time to spend in class </a:t>
            </a:r>
          </a:p>
          <a:p>
            <a:pPr marL="457200" marR="0" lvl="0" indent="-3556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Groups that support linguistic, civic, and economic integration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2" name="Shape 3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90" y="2071586"/>
            <a:ext cx="2120783" cy="104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450" y="2518950"/>
            <a:ext cx="2730725" cy="8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375" y="421500"/>
            <a:ext cx="997201" cy="99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7">
            <a:alphaModFix/>
          </a:blip>
          <a:srcRect l="1623"/>
          <a:stretch/>
        </p:blipFill>
        <p:spPr>
          <a:xfrm>
            <a:off x="3256050" y="1455875"/>
            <a:ext cx="5730600" cy="2801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450" y="1905250"/>
            <a:ext cx="2730725" cy="7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Shape 332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Shape 333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Shape 334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Shape 335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6" name="Shape 336"/>
          <p:cNvSpPr txBox="1"/>
          <p:nvPr/>
        </p:nvSpPr>
        <p:spPr>
          <a:xfrm>
            <a:off x="503050" y="3907182"/>
            <a:ext cx="8427600" cy="2443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Key Components: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Curriculum - flexible and adaptable to different groups and contexts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Integrates community engagement through curriculum and host sites</a:t>
            </a:r>
          </a:p>
          <a:p>
            <a:pPr marL="457200" lvl="0" indent="-355600" rtl="0">
              <a:spcBef>
                <a:spcPts val="0"/>
              </a:spcBef>
              <a:buClr>
                <a:schemeClr val="dk1"/>
              </a:buClr>
              <a:buSzPts val="2000"/>
              <a:buFont typeface="Avenir"/>
              <a:buChar char="●"/>
            </a:pPr>
            <a:r>
              <a:rPr lang="en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Emphasis on social learning (PBL)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English and technology “to get things done” 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New emphasis on “Know Your Rights” 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Extensive use of multimedia (video, audio, drawing)</a:t>
            </a:r>
          </a:p>
          <a:p>
            <a:pPr marL="457200" marR="0" lvl="0" indent="-3556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High volunteer to student ratio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311167" y="1183493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English Innovations</a:t>
            </a: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National program </a:t>
            </a: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(8 sites across </a:t>
            </a:r>
          </a:p>
          <a:p>
            <a:pPr marL="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2000" b="1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U.S.)</a:t>
            </a: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4">
            <a:alphaModFix/>
          </a:blip>
          <a:srcRect l="4434"/>
          <a:stretch/>
        </p:blipFill>
        <p:spPr>
          <a:xfrm>
            <a:off x="3211500" y="393375"/>
            <a:ext cx="5508300" cy="323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91450" y="182875"/>
            <a:ext cx="89355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4" name="Shape 344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Shape 345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" name="Shape 346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7" name="Shape 347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8" name="Shape 348"/>
          <p:cNvSpPr txBox="1"/>
          <p:nvPr/>
        </p:nvSpPr>
        <p:spPr>
          <a:xfrm>
            <a:off x="2972193" y="39764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ESL Classes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564000" y="4527225"/>
            <a:ext cx="7779900" cy="1775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Designed for: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Low skilled learners in rural Texas 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Little experience with technology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Key component:</a:t>
            </a:r>
          </a:p>
          <a:p>
            <a:pPr marL="381000" lvl="0" indent="-317500" rtl="0">
              <a:spcBef>
                <a:spcPts val="0"/>
              </a:spcBef>
              <a:buClr>
                <a:schemeClr val="dk1"/>
              </a:buClr>
              <a:buSzPts val="2000"/>
              <a:buFont typeface="Avenir"/>
              <a:buChar char="●"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Childcare (as a result, night class is all women)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4">
            <a:alphaModFix/>
          </a:blip>
          <a:srcRect t="29916" b="31945"/>
          <a:stretch/>
        </p:blipFill>
        <p:spPr>
          <a:xfrm>
            <a:off x="207225" y="353825"/>
            <a:ext cx="2614770" cy="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3053" y="455878"/>
            <a:ext cx="2650200" cy="3070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401" y="2284325"/>
            <a:ext cx="2978950" cy="7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401" y="3058850"/>
            <a:ext cx="2978949" cy="88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9" name="Shape 359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Shape 360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Shape 361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Shape 363"/>
          <p:cNvSpPr txBox="1"/>
          <p:nvPr/>
        </p:nvSpPr>
        <p:spPr>
          <a:xfrm>
            <a:off x="426850" y="3079425"/>
            <a:ext cx="8427600" cy="302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Course Completion: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50-75%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Key components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Teacher highly skilled in technology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Creative solutions to technology challenges</a:t>
            </a:r>
          </a:p>
          <a:p>
            <a:pPr marL="457200" marR="0" lvl="0" indent="-3556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Social cohesion through ongoing communication</a:t>
            </a:r>
          </a:p>
          <a:p>
            <a:pPr marL="457200" lvl="0" indent="-355600" rtl="0">
              <a:spcBef>
                <a:spcPts val="0"/>
              </a:spcBef>
              <a:buClr>
                <a:schemeClr val="dk1"/>
              </a:buClr>
              <a:buSzPts val="2000"/>
              <a:buFont typeface="Avenir"/>
              <a:buChar char="●"/>
            </a:pP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Childcare (as a result, night class is all women)</a:t>
            </a: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solidFill>
                <a:srgbClr val="45818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539767" y="80249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Community Action ESL Classes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5225" y="324150"/>
            <a:ext cx="2804700" cy="295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Shape 371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" name="Shape 372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Shape 373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" name="Shape 374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5" name="Shape 375"/>
          <p:cNvSpPr txBox="1"/>
          <p:nvPr/>
        </p:nvSpPr>
        <p:spPr>
          <a:xfrm>
            <a:off x="463588" y="1564500"/>
            <a:ext cx="86889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6" name="Shape 3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75" y="4088300"/>
            <a:ext cx="8274125" cy="19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5">
            <a:alphaModFix/>
          </a:blip>
          <a:srcRect t="23931"/>
          <a:stretch/>
        </p:blipFill>
        <p:spPr>
          <a:xfrm>
            <a:off x="465275" y="1869300"/>
            <a:ext cx="7501795" cy="1751737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539773" y="802500"/>
            <a:ext cx="79269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Considerations for Program Design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167650" y="182875"/>
            <a:ext cx="8823900" cy="6539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1341977" y="1549264"/>
            <a:ext cx="2619600" cy="2619600"/>
          </a:xfrm>
          <a:prstGeom prst="ellipse">
            <a:avLst/>
          </a:prstGeom>
          <a:solidFill>
            <a:schemeClr val="lt1">
              <a:alpha val="72940"/>
            </a:schemeClr>
          </a:solidFill>
          <a:ln>
            <a:noFill/>
          </a:ln>
        </p:spPr>
        <p:txBody>
          <a:bodyPr wrap="square" lIns="75425" tIns="37700" rIns="75425" bIns="37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2402352" y="4226433"/>
            <a:ext cx="2357700" cy="2107200"/>
          </a:xfrm>
          <a:prstGeom prst="ellipse">
            <a:avLst/>
          </a:prstGeom>
          <a:solidFill>
            <a:schemeClr val="lt1">
              <a:alpha val="72940"/>
            </a:schemeClr>
          </a:solidFill>
          <a:ln>
            <a:noFill/>
          </a:ln>
        </p:spPr>
        <p:txBody>
          <a:bodyPr wrap="square" lIns="75425" tIns="37700" rIns="75425" bIns="37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Shape 141" descr="manWomanOnly.png"/>
          <p:cNvPicPr preferRelativeResize="0"/>
          <p:nvPr/>
        </p:nvPicPr>
        <p:blipFill rotWithShape="1">
          <a:blip r:embed="rId4">
            <a:alphaModFix amt="38000"/>
          </a:blip>
          <a:srcRect l="29841" r="17387"/>
          <a:stretch/>
        </p:blipFill>
        <p:spPr>
          <a:xfrm>
            <a:off x="1635101" y="1981200"/>
            <a:ext cx="2070300" cy="118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Shape 142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Shape 143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Shape 144"/>
          <p:cNvSpPr txBox="1"/>
          <p:nvPr/>
        </p:nvSpPr>
        <p:spPr>
          <a:xfrm>
            <a:off x="1686167" y="2671348"/>
            <a:ext cx="2015700" cy="11637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5080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3000" b="1">
                <a:solidFill>
                  <a:srgbClr val="23465C"/>
                </a:solidFill>
                <a:latin typeface="Arial"/>
                <a:ea typeface="Arial"/>
                <a:cs typeface="Arial"/>
                <a:sym typeface="Arial"/>
              </a:rPr>
              <a:t>36 million </a:t>
            </a:r>
          </a:p>
          <a:p>
            <a:pPr marL="0" marR="5080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>
                <a:solidFill>
                  <a:srgbClr val="23465C"/>
                </a:solidFill>
                <a:latin typeface="Arial"/>
                <a:ea typeface="Arial"/>
                <a:cs typeface="Arial"/>
                <a:sym typeface="Arial"/>
              </a:rPr>
              <a:t>need literacy help in the U.S.</a:t>
            </a:r>
          </a:p>
        </p:txBody>
      </p:sp>
      <p:cxnSp>
        <p:nvCxnSpPr>
          <p:cNvPr id="145" name="Shape 145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Shape 146"/>
          <p:cNvSpPr txBox="1"/>
          <p:nvPr/>
        </p:nvSpPr>
        <p:spPr>
          <a:xfrm>
            <a:off x="2762691" y="5104547"/>
            <a:ext cx="1602300" cy="10803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5080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100" b="1">
                <a:solidFill>
                  <a:srgbClr val="23465C"/>
                </a:solidFill>
                <a:latin typeface="Arial"/>
                <a:ea typeface="Arial"/>
                <a:cs typeface="Arial"/>
                <a:sym typeface="Arial"/>
              </a:rPr>
              <a:t>32 million</a:t>
            </a:r>
          </a:p>
          <a:p>
            <a:pPr marL="0" marR="5080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100">
                <a:solidFill>
                  <a:srgbClr val="23465C"/>
                </a:solidFill>
                <a:latin typeface="Arial"/>
                <a:ea typeface="Arial"/>
                <a:cs typeface="Arial"/>
                <a:sym typeface="Arial"/>
              </a:rPr>
              <a:t>will </a:t>
            </a:r>
            <a:r>
              <a:rPr lang="en" sz="21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</a:p>
          <a:p>
            <a:pPr marL="0" marR="5080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100">
                <a:solidFill>
                  <a:srgbClr val="23465C"/>
                </a:solidFill>
                <a:latin typeface="Arial"/>
                <a:ea typeface="Arial"/>
                <a:cs typeface="Arial"/>
                <a:sym typeface="Arial"/>
              </a:rPr>
              <a:t> get help</a:t>
            </a:r>
          </a:p>
        </p:txBody>
      </p:sp>
      <p:pic>
        <p:nvPicPr>
          <p:cNvPr id="147" name="Shape 147" descr="manWomanOnly.png"/>
          <p:cNvPicPr preferRelativeResize="0"/>
          <p:nvPr/>
        </p:nvPicPr>
        <p:blipFill rotWithShape="1">
          <a:blip r:embed="rId4">
            <a:alphaModFix amt="38000"/>
          </a:blip>
          <a:srcRect l="29841" r="17387"/>
          <a:stretch/>
        </p:blipFill>
        <p:spPr>
          <a:xfrm>
            <a:off x="2627073" y="4365510"/>
            <a:ext cx="2024700" cy="11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612686" y="6253889"/>
            <a:ext cx="4415700" cy="308100"/>
          </a:xfrm>
          <a:prstGeom prst="rect">
            <a:avLst/>
          </a:prstGeom>
          <a:noFill/>
          <a:ln>
            <a:noFill/>
          </a:ln>
        </p:spPr>
        <p:txBody>
          <a:bodyPr wrap="square" lIns="83800" tIns="41900" rIns="83800" bIns="4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 sz="1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Data from OECD.org (PIACC)</a:t>
            </a:r>
          </a:p>
        </p:txBody>
      </p:sp>
      <p:cxnSp>
        <p:nvCxnSpPr>
          <p:cNvPr id="149" name="Shape 149"/>
          <p:cNvCxnSpPr/>
          <p:nvPr/>
        </p:nvCxnSpPr>
        <p:spPr>
          <a:xfrm>
            <a:off x="3081867" y="4065316"/>
            <a:ext cx="142800" cy="329700"/>
          </a:xfrm>
          <a:prstGeom prst="straightConnector1">
            <a:avLst/>
          </a:prstGeom>
          <a:noFill/>
          <a:ln w="55000" cap="flat" cmpd="thickThin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150" name="Shape 150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Shape 151"/>
          <p:cNvSpPr txBox="1"/>
          <p:nvPr/>
        </p:nvSpPr>
        <p:spPr>
          <a:xfrm>
            <a:off x="476167" y="114300"/>
            <a:ext cx="42837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Why Technology?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274320" y="-137160"/>
            <a:ext cx="2700000" cy="27000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2300" b="1" i="1">
                <a:latin typeface="Calibri"/>
                <a:ea typeface="Calibri"/>
                <a:cs typeface="Calibri"/>
                <a:sym typeface="Calibri"/>
              </a:rPr>
              <a:t>   Increase Reach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4913513" y="-243840"/>
            <a:ext cx="2700000" cy="2700000"/>
          </a:xfrm>
          <a:prstGeom prst="rect">
            <a:avLst/>
          </a:prstGeom>
          <a:noFill/>
          <a:ln>
            <a:noFill/>
          </a:ln>
        </p:spPr>
        <p:txBody>
          <a:bodyPr wrap="square" lIns="75425" tIns="75425" rIns="75425" bIns="75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2300" b="1" i="1">
                <a:latin typeface="Calibri"/>
                <a:ea typeface="Calibri"/>
                <a:cs typeface="Calibri"/>
                <a:sym typeface="Calibri"/>
              </a:rPr>
              <a:t>Improve Outcomes</a:t>
            </a:r>
          </a:p>
        </p:txBody>
      </p:sp>
      <p:pic>
        <p:nvPicPr>
          <p:cNvPr id="154" name="Shape 154"/>
          <p:cNvPicPr preferRelativeResize="0"/>
          <p:nvPr/>
        </p:nvPicPr>
        <p:blipFill rotWithShape="1">
          <a:blip r:embed="rId5">
            <a:alphaModFix/>
          </a:blip>
          <a:srcRect l="8900"/>
          <a:stretch/>
        </p:blipFill>
        <p:spPr>
          <a:xfrm>
            <a:off x="5705888" y="2754540"/>
            <a:ext cx="2408400" cy="176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5122958" y="1437503"/>
            <a:ext cx="3554400" cy="33948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5425" tIns="75425" rIns="75425" bIns="75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200"/>
          </a:p>
        </p:txBody>
      </p:sp>
      <p:sp>
        <p:nvSpPr>
          <p:cNvPr id="156" name="Shape 156"/>
          <p:cNvSpPr/>
          <p:nvPr/>
        </p:nvSpPr>
        <p:spPr>
          <a:xfrm>
            <a:off x="6249420" y="3787324"/>
            <a:ext cx="2490900" cy="2619600"/>
          </a:xfrm>
          <a:prstGeom prst="ellipse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5425" tIns="75425" rIns="75425" bIns="75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200"/>
          </a:p>
        </p:txBody>
      </p:sp>
      <p:sp>
        <p:nvSpPr>
          <p:cNvPr id="157" name="Shape 157"/>
          <p:cNvSpPr txBox="1"/>
          <p:nvPr/>
        </p:nvSpPr>
        <p:spPr>
          <a:xfrm>
            <a:off x="5348138" y="1562854"/>
            <a:ext cx="2766300" cy="1763100"/>
          </a:xfrm>
          <a:prstGeom prst="rect">
            <a:avLst/>
          </a:prstGeom>
          <a:noFill/>
          <a:ln>
            <a:noFill/>
          </a:ln>
        </p:spPr>
        <p:txBody>
          <a:bodyPr wrap="square" lIns="83800" tIns="41900" rIns="83800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2300" b="1" i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2300" b="1" i="1">
                <a:solidFill>
                  <a:srgbClr val="134F5C"/>
                </a:solidFill>
                <a:latin typeface="Calibri"/>
                <a:ea typeface="Calibri"/>
                <a:cs typeface="Calibri"/>
                <a:sym typeface="Calibri"/>
              </a:rPr>
              <a:t>Accelerate &amp; Expand Learning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300">
              <a:solidFill>
                <a:srgbClr val="134F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700">
              <a:solidFill>
                <a:srgbClr val="82000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6125213" y="4752596"/>
            <a:ext cx="2766300" cy="1763100"/>
          </a:xfrm>
          <a:prstGeom prst="rect">
            <a:avLst/>
          </a:prstGeom>
          <a:noFill/>
          <a:ln>
            <a:noFill/>
          </a:ln>
        </p:spPr>
        <p:txBody>
          <a:bodyPr wrap="square" lIns="83800" tIns="41900" rIns="83800" bIns="4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2300" b="1" i="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  <a:r>
              <a:rPr lang="en" sz="2300" b="1" i="1">
                <a:solidFill>
                  <a:srgbClr val="193D4F"/>
                </a:solidFill>
                <a:latin typeface="Calibri"/>
                <a:ea typeface="Calibri"/>
                <a:cs typeface="Calibri"/>
                <a:sym typeface="Calibri"/>
              </a:rPr>
              <a:t>ncrease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2300" b="1" i="1">
                <a:solidFill>
                  <a:srgbClr val="193D4F"/>
                </a:solidFill>
                <a:latin typeface="Calibri"/>
                <a:ea typeface="Calibri"/>
                <a:cs typeface="Calibri"/>
                <a:sym typeface="Calibri"/>
              </a:rPr>
              <a:t>Opportunities &amp; Advancement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3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700">
              <a:solidFill>
                <a:srgbClr val="82000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5">
            <a:alphaModFix/>
          </a:blip>
          <a:srcRect l="8900"/>
          <a:stretch/>
        </p:blipFill>
        <p:spPr>
          <a:xfrm>
            <a:off x="6254938" y="2700400"/>
            <a:ext cx="1783200" cy="189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4" name="Shape 384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5" name="Shape 385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6" name="Shape 386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7" name="Shape 387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8" name="Shape 388"/>
          <p:cNvSpPr txBox="1"/>
          <p:nvPr/>
        </p:nvSpPr>
        <p:spPr>
          <a:xfrm>
            <a:off x="463588" y="1564500"/>
            <a:ext cx="86889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36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9" name="Shape 389"/>
          <p:cNvPicPr preferRelativeResize="0"/>
          <p:nvPr/>
        </p:nvPicPr>
        <p:blipFill rotWithShape="1">
          <a:blip r:embed="rId4">
            <a:alphaModFix/>
          </a:blip>
          <a:srcRect b="5873"/>
          <a:stretch/>
        </p:blipFill>
        <p:spPr>
          <a:xfrm>
            <a:off x="1585675" y="2947000"/>
            <a:ext cx="6241200" cy="3671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600" y="861551"/>
            <a:ext cx="8014924" cy="17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6" name="Shape 396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7" name="Shape 397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8" name="Shape 398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Shape 399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0" name="Shape 400"/>
          <p:cNvSpPr txBox="1"/>
          <p:nvPr/>
        </p:nvSpPr>
        <p:spPr>
          <a:xfrm>
            <a:off x="426850" y="2625250"/>
            <a:ext cx="7647600" cy="302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solidFill>
                <a:srgbClr val="45818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1" name="Shape 401"/>
          <p:cNvSpPr txBox="1"/>
          <p:nvPr/>
        </p:nvSpPr>
        <p:spPr>
          <a:xfrm>
            <a:off x="539778" y="802500"/>
            <a:ext cx="46377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Policy / Funding Factors 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2" name="Shape 4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2950" y="650093"/>
            <a:ext cx="2255000" cy="12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 txBox="1"/>
          <p:nvPr/>
        </p:nvSpPr>
        <p:spPr>
          <a:xfrm>
            <a:off x="960250" y="1788625"/>
            <a:ext cx="8427600" cy="3022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4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How can policy and funding streams support such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4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Innovative program models for digital learning?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solidFill>
                <a:srgbClr val="45818E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04" name="Shape 404"/>
          <p:cNvPicPr preferRelativeResize="0"/>
          <p:nvPr/>
        </p:nvPicPr>
        <p:blipFill rotWithShape="1">
          <a:blip r:embed="rId5">
            <a:alphaModFix/>
          </a:blip>
          <a:srcRect b="28104"/>
          <a:stretch/>
        </p:blipFill>
        <p:spPr>
          <a:xfrm>
            <a:off x="2292625" y="4301650"/>
            <a:ext cx="4771500" cy="224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0" name="Shape 410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1" name="Shape 411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Shape 412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" name="Shape 413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" name="Shape 414"/>
          <p:cNvSpPr txBox="1"/>
          <p:nvPr/>
        </p:nvSpPr>
        <p:spPr>
          <a:xfrm>
            <a:off x="2062303" y="1881175"/>
            <a:ext cx="46377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Question &amp; Answer 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4">
            <a:alphaModFix/>
          </a:blip>
          <a:srcRect l="2803" r="2803"/>
          <a:stretch/>
        </p:blipFill>
        <p:spPr>
          <a:xfrm>
            <a:off x="2138500" y="5748125"/>
            <a:ext cx="997200" cy="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2300" y="5748125"/>
            <a:ext cx="119112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1550" y="5791725"/>
            <a:ext cx="90487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7">
            <a:alphaModFix/>
          </a:blip>
          <a:srcRect r="49487"/>
          <a:stretch/>
        </p:blipFill>
        <p:spPr>
          <a:xfrm>
            <a:off x="5794475" y="5922354"/>
            <a:ext cx="1421515" cy="2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24050" y="5892960"/>
            <a:ext cx="1325725" cy="7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9">
            <a:alphaModFix/>
          </a:blip>
          <a:srcRect l="7561"/>
          <a:stretch/>
        </p:blipFill>
        <p:spPr>
          <a:xfrm>
            <a:off x="304800" y="5824575"/>
            <a:ext cx="1721445" cy="77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7">
            <a:alphaModFix/>
          </a:blip>
          <a:srcRect l="49487"/>
          <a:stretch/>
        </p:blipFill>
        <p:spPr>
          <a:xfrm>
            <a:off x="5794475" y="6169574"/>
            <a:ext cx="1421624" cy="269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91450" y="182875"/>
            <a:ext cx="8946600" cy="6539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Shape 165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6" name="Shape 166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Shape 167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Shape 168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9" name="Shape 169"/>
          <p:cNvSpPr txBox="1"/>
          <p:nvPr/>
        </p:nvSpPr>
        <p:spPr>
          <a:xfrm>
            <a:off x="171374" y="419100"/>
            <a:ext cx="77652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Potential (&amp; Risk) of Technology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538050" y="1381750"/>
            <a:ext cx="7309800" cy="5023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Anytime, Anywhere Learning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Accelerate, Extend &amp; Expand Learning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Personalized Learning &amp; Coaching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-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by level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-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by interest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-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by demographic (age, refugee, etc.)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-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by geography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-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by language (scalable, bilingual support), etc.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Scaled screening &amp; Referrals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Competency-Based Digital Assessments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Digital Portfolios/ Micro-badging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Job Placement</a:t>
            </a:r>
          </a:p>
          <a:p>
            <a:pPr marL="457200" marR="0" lvl="0" indent="-342900" rtl="0">
              <a:lnSpc>
                <a:spcPct val="115000"/>
              </a:lnSpc>
              <a:spcBef>
                <a:spcPts val="0"/>
              </a:spcBef>
              <a:buSzPts val="1800"/>
              <a:buFont typeface="Avenir"/>
              <a:buChar char="●"/>
            </a:pPr>
            <a:r>
              <a:rPr lang="en" sz="1800" b="1">
                <a:latin typeface="Avenir"/>
                <a:ea typeface="Avenir"/>
                <a:cs typeface="Avenir"/>
                <a:sym typeface="Avenir"/>
              </a:rPr>
              <a:t>Breaking down of Silos between Service Providers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800" b="1" i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b="1" i="1">
                <a:latin typeface="Avenir"/>
                <a:ea typeface="Avenir"/>
                <a:cs typeface="Avenir"/>
                <a:sym typeface="Avenir"/>
              </a:rPr>
              <a:t>Need to break down silos in curriculum/ programming to infuse tech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18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1235050" y="6195600"/>
            <a:ext cx="7921800" cy="157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 b="1">
                <a:solidFill>
                  <a:srgbClr val="76A5AF"/>
                </a:solidFill>
              </a:rPr>
              <a:t>    </a:t>
            </a:r>
            <a:r>
              <a:rPr lang="en" sz="2400">
                <a:solidFill>
                  <a:srgbClr val="76A5AF"/>
                </a:solidFill>
              </a:rPr>
              <a:t>www.edtech.worlded.org/resource-list/</a:t>
            </a:r>
          </a:p>
        </p:txBody>
      </p:sp>
      <p:pic>
        <p:nvPicPr>
          <p:cNvPr id="172" name="Shape 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1070" y="1497326"/>
            <a:ext cx="3410400" cy="1918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4800"/>
            <a:ext cx="9143999" cy="6404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Shape 183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Shape 184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Shape 185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Shape 186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" name="Shape 187"/>
          <p:cNvSpPr txBox="1"/>
          <p:nvPr/>
        </p:nvSpPr>
        <p:spPr>
          <a:xfrm>
            <a:off x="1807043" y="42149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Mobile Up!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564007" y="5266553"/>
            <a:ext cx="77799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Designed for: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ELL immigrant service workers in California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Primarily SEIU union janitors (Building Skills Partnership)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     and long-term care workers (California Long-Term Care  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     Education Center)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9" name="Shape 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12" y="421492"/>
            <a:ext cx="977197" cy="97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799" y="570500"/>
            <a:ext cx="2715000" cy="3619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800" y="2138050"/>
            <a:ext cx="3085200" cy="80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7">
            <a:alphaModFix/>
          </a:blip>
          <a:srcRect t="41331"/>
          <a:stretch/>
        </p:blipFill>
        <p:spPr>
          <a:xfrm>
            <a:off x="640200" y="2940800"/>
            <a:ext cx="3085200" cy="889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" name="Shape 198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Shape 199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Shape 200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Shape 201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Shape 202"/>
          <p:cNvSpPr txBox="1"/>
          <p:nvPr/>
        </p:nvSpPr>
        <p:spPr>
          <a:xfrm>
            <a:off x="198247" y="42149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Mobile Up!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426847" y="4821570"/>
            <a:ext cx="84276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Course Completion: </a:t>
            </a:r>
            <a:r>
              <a:rPr lang="en" sz="20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10-29%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Key Components: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mLearning on Simple &amp; Smart phones through Cell-Ed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Mobile, bilingual coaches to support learning &amp; career education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Even 10% completion of 350,000 would be 35,000 building service &amp; long-term care workers </a:t>
            </a: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3000" y="533300"/>
            <a:ext cx="5031000" cy="285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" name="Shape 210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" name="Shape 211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" name="Shape 212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Shape 213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" name="Shape 214"/>
          <p:cNvSpPr txBox="1"/>
          <p:nvPr/>
        </p:nvSpPr>
        <p:spPr>
          <a:xfrm>
            <a:off x="504100" y="1677653"/>
            <a:ext cx="3174000" cy="1440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Smart Phone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Workshop Series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640200" y="5464850"/>
            <a:ext cx="82155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Designed for: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Janitors and other building service workers across California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Often juggling multiple jobs → need flexible (short-term) training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Smartphone owners → but lack knowledge/confidence on using them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 l="2803" r="2803"/>
          <a:stretch/>
        </p:blipFill>
        <p:spPr>
          <a:xfrm>
            <a:off x="504112" y="421492"/>
            <a:ext cx="977198" cy="97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8950" y="479875"/>
            <a:ext cx="4498800" cy="299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3" name="Shape 223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Shape 224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" name="Shape 225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" name="Shape 226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Shape 227"/>
          <p:cNvSpPr txBox="1"/>
          <p:nvPr/>
        </p:nvSpPr>
        <p:spPr>
          <a:xfrm>
            <a:off x="426847" y="87869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Smart-Phone Workshop Series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365800" y="3607375"/>
            <a:ext cx="7803600" cy="2344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Key Components: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In-person instruction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Short (2- to 3-week) sessions and long (8-week) sessions</a:t>
            </a:r>
          </a:p>
          <a:p>
            <a:pPr marL="749300" marR="0" lvl="1" indent="-3048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○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2- to 3-week sessions:</a:t>
            </a:r>
            <a:r>
              <a:rPr lang="en" sz="2000" b="1" i="1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two hours a week over two/three weeks (</a:t>
            </a:r>
            <a:r>
              <a:rPr lang="en" sz="2000" i="1">
                <a:latin typeface="Avenir"/>
                <a:ea typeface="Avenir"/>
                <a:cs typeface="Avenir"/>
                <a:sym typeface="Avenir"/>
              </a:rPr>
              <a:t>4 to 6 hrs of total training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)</a:t>
            </a:r>
          </a:p>
          <a:p>
            <a:pPr marL="749300" marR="0" lvl="1" indent="-304800" rtl="0">
              <a:spcBef>
                <a:spcPts val="0"/>
              </a:spcBef>
              <a:buSzPts val="2000"/>
              <a:buFont typeface="Avenir"/>
              <a:buChar char="○"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8-week sessions: 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two hours a week over eight weeks </a:t>
            </a:r>
          </a:p>
          <a:p>
            <a:pPr marL="457200" marR="0" lvl="0" indent="0" rtl="0">
              <a:spcBef>
                <a:spcPts val="0"/>
              </a:spcBef>
              <a:buNone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      (</a:t>
            </a:r>
            <a:r>
              <a:rPr lang="en" sz="2000" i="1">
                <a:latin typeface="Avenir"/>
                <a:ea typeface="Avenir"/>
                <a:cs typeface="Avenir"/>
                <a:sym typeface="Avenir"/>
              </a:rPr>
              <a:t>16 hrs of total training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)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917" y="421500"/>
            <a:ext cx="4929600" cy="3285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167647" y="182880"/>
            <a:ext cx="8823900" cy="6538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Shape 235"/>
          <p:cNvCxnSpPr/>
          <p:nvPr/>
        </p:nvCxnSpPr>
        <p:spPr>
          <a:xfrm rot="10800000">
            <a:off x="6997070" y="3200105"/>
            <a:ext cx="329400" cy="2157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Shape 236"/>
          <p:cNvCxnSpPr/>
          <p:nvPr/>
        </p:nvCxnSpPr>
        <p:spPr>
          <a:xfrm rot="10800000">
            <a:off x="6249413" y="3460421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Shape 237"/>
          <p:cNvCxnSpPr/>
          <p:nvPr/>
        </p:nvCxnSpPr>
        <p:spPr>
          <a:xfrm rot="10800000">
            <a:off x="3374203" y="3707291"/>
            <a:ext cx="190200" cy="3012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" name="Shape 238"/>
          <p:cNvCxnSpPr/>
          <p:nvPr/>
        </p:nvCxnSpPr>
        <p:spPr>
          <a:xfrm rot="10800000">
            <a:off x="6304539" y="3913335"/>
            <a:ext cx="0" cy="6093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7294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Shape 239"/>
          <p:cNvSpPr txBox="1"/>
          <p:nvPr/>
        </p:nvSpPr>
        <p:spPr>
          <a:xfrm>
            <a:off x="1807043" y="421492"/>
            <a:ext cx="31740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r>
              <a:rPr lang="en" sz="3600" b="1">
                <a:latin typeface="Avenir"/>
                <a:ea typeface="Avenir"/>
                <a:cs typeface="Avenir"/>
                <a:sym typeface="Avenir"/>
              </a:rPr>
              <a:t>Cyber-ESL</a:t>
            </a: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564007" y="5037953"/>
            <a:ext cx="7779900" cy="997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solidFill>
                  <a:srgbClr val="45818E"/>
                </a:solidFill>
                <a:latin typeface="Avenir"/>
                <a:ea typeface="Avenir"/>
                <a:cs typeface="Avenir"/>
                <a:sym typeface="Avenir"/>
              </a:rPr>
              <a:t>Designed for:</a:t>
            </a:r>
          </a:p>
          <a:p>
            <a:pPr marL="381000" marR="0" lvl="0" indent="-317500" rtl="0">
              <a:spcBef>
                <a:spcPts val="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Latino Adults in Chicago with some previous ESL studies, but unable to attend classes everyday.</a:t>
            </a:r>
          </a:p>
          <a:p>
            <a:pPr marL="381000" marR="0" lvl="0" indent="-317500" rtl="0">
              <a:spcBef>
                <a:spcPts val="0"/>
              </a:spcBef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65% women; Majority Parents and single parents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r>
              <a:rPr lang="en" sz="2000" b="1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rtl="0">
              <a:spcBef>
                <a:spcPts val="0"/>
              </a:spcBef>
              <a:buNone/>
            </a:pPr>
            <a:endParaRPr sz="2000" b="1">
              <a:latin typeface="Avenir"/>
              <a:ea typeface="Avenir"/>
              <a:cs typeface="Avenir"/>
              <a:sym typeface="Avenir"/>
            </a:endParaRPr>
          </a:p>
          <a:p>
            <a:pPr marL="0" lvl="0" indent="-571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900"/>
              <a:buFont typeface="Arial"/>
              <a:buNone/>
            </a:pPr>
            <a:endParaRPr sz="3000" b="1">
              <a:solidFill>
                <a:srgbClr val="23465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425" y="2934475"/>
            <a:ext cx="2565490" cy="7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400" y="588933"/>
            <a:ext cx="1626325" cy="123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9469" y="485775"/>
            <a:ext cx="4141800" cy="3427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800" y="2326261"/>
            <a:ext cx="2501125" cy="650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955</Words>
  <Application>Microsoft Office PowerPoint</Application>
  <PresentationFormat>On-screen Show (4:3)</PresentationFormat>
  <Paragraphs>240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Avenir</vt:lpstr>
      <vt:lpstr>Calibri</vt:lpstr>
      <vt:lpstr>Rambla</vt:lpstr>
      <vt:lpstr>Raleway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leah</cp:lastModifiedBy>
  <cp:revision>1</cp:revision>
  <dcterms:modified xsi:type="dcterms:W3CDTF">2017-12-15T21:26:20Z</dcterms:modified>
</cp:coreProperties>
</file>